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8" r:id="rId2"/>
    <p:sldId id="259" r:id="rId3"/>
    <p:sldId id="260" r:id="rId4"/>
    <p:sldId id="412" r:id="rId5"/>
    <p:sldId id="414" r:id="rId6"/>
    <p:sldId id="421" r:id="rId7"/>
    <p:sldId id="422" r:id="rId8"/>
    <p:sldId id="418" r:id="rId9"/>
    <p:sldId id="419" r:id="rId10"/>
    <p:sldId id="417" r:id="rId11"/>
    <p:sldId id="420" r:id="rId12"/>
    <p:sldId id="415" r:id="rId13"/>
    <p:sldId id="413" r:id="rId14"/>
    <p:sldId id="416" r:id="rId15"/>
    <p:sldId id="424" r:id="rId16"/>
    <p:sldId id="423" r:id="rId17"/>
    <p:sldId id="307" r:id="rId18"/>
    <p:sldId id="263" r:id="rId19"/>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9F1BEC-3458-440F-B7DF-5A3913B37E2B}">
          <p14:sldIdLst>
            <p14:sldId id="258"/>
            <p14:sldId id="259"/>
            <p14:sldId id="260"/>
            <p14:sldId id="412"/>
            <p14:sldId id="414"/>
            <p14:sldId id="421"/>
            <p14:sldId id="422"/>
            <p14:sldId id="418"/>
            <p14:sldId id="419"/>
            <p14:sldId id="417"/>
            <p14:sldId id="420"/>
            <p14:sldId id="415"/>
            <p14:sldId id="413"/>
            <p14:sldId id="416"/>
            <p14:sldId id="424"/>
            <p14:sldId id="423"/>
          </p14:sldIdLst>
        </p14:section>
        <p14:section name="Untitled Section" id="{0490AC8D-1F01-48C2-AE27-6BC20420705B}">
          <p14:sldIdLst>
            <p14:sldId id="307"/>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328CCC"/>
    <a:srgbClr val="008000"/>
    <a:srgbClr val="802045"/>
    <a:srgbClr val="33CC33"/>
    <a:srgbClr val="74432E"/>
    <a:srgbClr val="00FF00"/>
    <a:srgbClr val="C1B0A3"/>
    <a:srgbClr val="E89F36"/>
    <a:srgbClr val="C378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87628" autoAdjust="0"/>
  </p:normalViewPr>
  <p:slideViewPr>
    <p:cSldViewPr snapToGrid="0">
      <p:cViewPr>
        <p:scale>
          <a:sx n="70" d="100"/>
          <a:sy n="70" d="100"/>
        </p:scale>
        <p:origin x="744" y="5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5C20BB3-3CCB-4FE5-991B-82F6BCB48AF3}" type="datetimeFigureOut">
              <a:rPr lang="en-US" smtClean="0"/>
              <a:t>7/17/2019</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78735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rverwatch.com/trends/article.php/3931616/10-Surprising-Virtual-Machine-Optimization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London Software Development Group meetup.</a:t>
            </a:r>
          </a:p>
          <a:p>
            <a:r>
              <a:rPr lang="en-US" dirty="0"/>
              <a:t>I know there are many other things you could be doing this evening so I’m grateful that you have decided to come along and at least listen  </a:t>
            </a:r>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54250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 deeper level, a hypervisor is a process – consisting of software, hardware or firmware – that runs on physical hosts to create </a:t>
            </a:r>
            <a:r>
              <a:rPr lang="en-GB" dirty="0">
                <a:hlinkClick r:id="rId3"/>
              </a:rPr>
              <a:t>virtual machines</a:t>
            </a:r>
            <a:r>
              <a:rPr lang="en-GB" dirty="0"/>
              <a:t>. These VMs act as independent application servers, though in fact they share the host’s CPU cycles, memory, and bandwidth. The hypervisor spins up, provisions, and retires them as required. This action of spinning up, provisioning and retire is the "manager" role mentioned above.</a:t>
            </a:r>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204382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London Software Development Group meetup.</a:t>
            </a:r>
          </a:p>
          <a:p>
            <a:r>
              <a:rPr lang="en-US" dirty="0"/>
              <a:t>I know there are many other things you could be doing this evening so I’m grateful that you have decided to come along and at least listen  </a:t>
            </a:r>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151969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85766" indent="-185766">
              <a:buFont typeface="Arial" panose="020B0604020202020204" pitchFamily="34" charset="0"/>
              <a:buChar char="•"/>
            </a:pPr>
            <a:r>
              <a:rPr lang="en-US" dirty="0"/>
              <a:t>Individuals</a:t>
            </a:r>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46521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a:xfrm>
            <a:off x="106379" y="6341855"/>
            <a:ext cx="4973915" cy="309201"/>
          </a:xfrm>
        </p:spPr>
        <p:txBody>
          <a:bodyPr/>
          <a:lstStyle/>
          <a:p>
            <a:r>
              <a:rPr lang="en-US" dirty="0"/>
              <a:t>JP McGinty 2019 ©</a:t>
            </a:r>
          </a:p>
        </p:txBody>
      </p:sp>
      <p:sp>
        <p:nvSpPr>
          <p:cNvPr id="6" name="Slide Number Placeholder 5"/>
          <p:cNvSpPr>
            <a:spLocks noGrp="1"/>
          </p:cNvSpPr>
          <p:nvPr>
            <p:ph type="sldNum" sz="quarter" idx="12"/>
          </p:nvPr>
        </p:nvSpPr>
        <p:spPr>
          <a:xfrm>
            <a:off x="11274602" y="6244666"/>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r>
              <a:rPr lang="en-US" dirty="0"/>
              <a:t>JP McGinty 2019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57164" y="1273829"/>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736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r>
              <a:rPr lang="en-US" dirty="0"/>
              <a:t>JP McGinty 2019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381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r>
              <a:rPr lang="en-US" dirty="0"/>
              <a:t>JP McGinty 2019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52916" y="1273829"/>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876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7/17/2019</a:t>
            </a:fld>
            <a:endParaRPr lang="en-US" dirty="0"/>
          </a:p>
        </p:txBody>
      </p:sp>
      <p:sp>
        <p:nvSpPr>
          <p:cNvPr id="5" name="Footer Placeholder 4"/>
          <p:cNvSpPr>
            <a:spLocks noGrp="1"/>
          </p:cNvSpPr>
          <p:nvPr>
            <p:ph type="ftr" sz="quarter" idx="11"/>
          </p:nvPr>
        </p:nvSpPr>
        <p:spPr/>
        <p:txBody>
          <a:bodyPr/>
          <a:lstStyle/>
          <a:p>
            <a:r>
              <a:rPr lang="en-US" dirty="0"/>
              <a:t>JP McGinty 2019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70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7164" y="203193"/>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2916" y="1543417"/>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9356" y="1549882"/>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r>
              <a:rPr lang="en-US" dirty="0"/>
              <a:t>JP McGinty 2019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52916" y="126249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497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115" y="20694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0115" y="142232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0115" y="222704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5286" y="142578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5286" y="222427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56820" y="124986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499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7/17/2019</a:t>
            </a:fld>
            <a:endParaRPr lang="en-US" dirty="0"/>
          </a:p>
        </p:txBody>
      </p:sp>
      <p:sp>
        <p:nvSpPr>
          <p:cNvPr id="4" name="Footer Placeholder 3"/>
          <p:cNvSpPr>
            <a:spLocks noGrp="1"/>
          </p:cNvSpPr>
          <p:nvPr>
            <p:ph type="ftr" sz="quarter" idx="11"/>
          </p:nvPr>
        </p:nvSpPr>
        <p:spPr/>
        <p:txBody>
          <a:bodyPr/>
          <a:lstStyle/>
          <a:p>
            <a:r>
              <a:rPr lang="en-US" dirty="0"/>
              <a:t>JP McGinty 2019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57164" y="125979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930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7/17/2019</a:t>
            </a:fld>
            <a:endParaRPr lang="en-US" dirty="0"/>
          </a:p>
        </p:txBody>
      </p:sp>
      <p:sp>
        <p:nvSpPr>
          <p:cNvPr id="3" name="Footer Placeholder 2"/>
          <p:cNvSpPr>
            <a:spLocks noGrp="1"/>
          </p:cNvSpPr>
          <p:nvPr>
            <p:ph type="ftr" sz="quarter" idx="11"/>
          </p:nvPr>
        </p:nvSpPr>
        <p:spPr/>
        <p:txBody>
          <a:bodyPr/>
          <a:lstStyle/>
          <a:p>
            <a:r>
              <a:rPr lang="en-US" dirty="0"/>
              <a:t>JP McGinty 2019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4814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164" y="9894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56207" y="9894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164" y="33959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7/17/2019</a:t>
            </a:fld>
            <a:endParaRPr lang="en-US" dirty="0"/>
          </a:p>
        </p:txBody>
      </p:sp>
      <p:sp>
        <p:nvSpPr>
          <p:cNvPr id="6" name="Footer Placeholder 5"/>
          <p:cNvSpPr>
            <a:spLocks noGrp="1"/>
          </p:cNvSpPr>
          <p:nvPr>
            <p:ph type="ftr" sz="quarter" idx="11"/>
          </p:nvPr>
        </p:nvSpPr>
        <p:spPr/>
        <p:txBody>
          <a:bodyPr/>
          <a:lstStyle/>
          <a:p>
            <a:r>
              <a:rPr lang="en-US" dirty="0"/>
              <a:t>JP McGinty 2019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60773" y="33959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661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7/17/2019</a:t>
            </a:fld>
            <a:endParaRPr lang="en-US" dirty="0"/>
          </a:p>
        </p:txBody>
      </p:sp>
      <p:sp>
        <p:nvSpPr>
          <p:cNvPr id="6" name="Footer Placeholder 5"/>
          <p:cNvSpPr>
            <a:spLocks noGrp="1"/>
          </p:cNvSpPr>
          <p:nvPr>
            <p:ph type="ftr" sz="quarter" idx="11"/>
          </p:nvPr>
        </p:nvSpPr>
        <p:spPr>
          <a:xfrm>
            <a:off x="157164" y="6335459"/>
            <a:ext cx="5541004" cy="320931"/>
          </a:xfrm>
        </p:spPr>
        <p:txBody>
          <a:bodyPr/>
          <a:lstStyle/>
          <a:p>
            <a:r>
              <a:rPr lang="en-US" dirty="0"/>
              <a:t>JP McGinty 2019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745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57164" y="204968"/>
            <a:ext cx="11877672" cy="104923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57164" y="1273829"/>
            <a:ext cx="11877672"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59723" y="6341856"/>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7/17/2019</a:t>
            </a:fld>
            <a:endParaRPr lang="en-US" dirty="0"/>
          </a:p>
        </p:txBody>
      </p:sp>
      <p:sp>
        <p:nvSpPr>
          <p:cNvPr id="5" name="Footer Placeholder 4"/>
          <p:cNvSpPr>
            <a:spLocks noGrp="1"/>
          </p:cNvSpPr>
          <p:nvPr>
            <p:ph type="ftr" sz="quarter" idx="3"/>
          </p:nvPr>
        </p:nvSpPr>
        <p:spPr>
          <a:xfrm>
            <a:off x="157164" y="6340793"/>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JP McGinty 2019 ©</a:t>
            </a:r>
          </a:p>
        </p:txBody>
      </p:sp>
      <p:sp>
        <p:nvSpPr>
          <p:cNvPr id="6" name="Slide Number Placeholder 5"/>
          <p:cNvSpPr>
            <a:spLocks noGrp="1"/>
          </p:cNvSpPr>
          <p:nvPr>
            <p:ph type="sldNum" sz="quarter" idx="4"/>
          </p:nvPr>
        </p:nvSpPr>
        <p:spPr>
          <a:xfrm>
            <a:off x="11223817" y="6244136"/>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885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4.sv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p:nvPr>
        </p:nvSpPr>
        <p:spPr>
          <a:xfrm>
            <a:off x="960933" y="960241"/>
            <a:ext cx="6849699" cy="4203872"/>
          </a:xfrm>
        </p:spPr>
        <p:txBody>
          <a:bodyPr anchor="ctr">
            <a:normAutofit/>
          </a:bodyPr>
          <a:lstStyle/>
          <a:p>
            <a:pPr algn="r"/>
            <a:r>
              <a:rPr lang="en-US" sz="5400" dirty="0"/>
              <a:t>LSDG – V&amp;C</a:t>
            </a:r>
            <a:br>
              <a:rPr lang="en-US" sz="5400" dirty="0"/>
            </a:br>
            <a:r>
              <a:rPr lang="en-US" sz="5400" dirty="0" err="1"/>
              <a:t>Vrtualisation</a:t>
            </a:r>
            <a:r>
              <a:rPr lang="en-US" sz="5400" dirty="0"/>
              <a:t> &amp; </a:t>
            </a:r>
            <a:r>
              <a:rPr lang="en-US" sz="5400" dirty="0" err="1"/>
              <a:t>CONTAINiSAtion</a:t>
            </a:r>
            <a:endParaRPr lang="en-US" sz="5400" dirty="0"/>
          </a:p>
        </p:txBody>
      </p:sp>
      <p:sp>
        <p:nvSpPr>
          <p:cNvPr id="3" name="Content Placeholder 2"/>
          <p:cNvSpPr>
            <a:spLocks noGrp="1"/>
          </p:cNvSpPr>
          <p:nvPr>
            <p:ph type="subTitle" idx="1"/>
          </p:nvPr>
        </p:nvSpPr>
        <p:spPr>
          <a:xfrm>
            <a:off x="8453071" y="964028"/>
            <a:ext cx="2770873" cy="4196299"/>
          </a:xfrm>
        </p:spPr>
        <p:txBody>
          <a:bodyPr anchor="ctr">
            <a:normAutofit/>
          </a:bodyPr>
          <a:lstStyle/>
          <a:p>
            <a:r>
              <a:rPr lang="en-GB" dirty="0"/>
              <a:t>Virtualization and containerization in software development</a:t>
            </a:r>
            <a:endParaRPr dirty="0"/>
          </a:p>
        </p:txBody>
      </p:sp>
      <p:cxnSp>
        <p:nvCxnSpPr>
          <p:cNvPr id="13" name="Straight Connector 12">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869C397F-DD50-4142-A2B0-364E3194D77C}"/>
              </a:ext>
            </a:extLst>
          </p:cNvPr>
          <p:cNvSpPr>
            <a:spLocks noGrp="1"/>
          </p:cNvSpPr>
          <p:nvPr>
            <p:ph type="ftr" sz="quarter" idx="11"/>
          </p:nvPr>
        </p:nvSpPr>
        <p:spPr>
          <a:xfrm>
            <a:off x="106379" y="6341855"/>
            <a:ext cx="4973915" cy="309201"/>
          </a:xfrm>
        </p:spPr>
        <p:txBody>
          <a:bodyPr/>
          <a:lstStyle/>
          <a:p>
            <a:r>
              <a:rPr lang="en-US" dirty="0"/>
              <a:t>JP McGinty 2019 ©</a:t>
            </a:r>
          </a:p>
        </p:txBody>
      </p:sp>
      <p:sp>
        <p:nvSpPr>
          <p:cNvPr id="12" name="Footer Placeholder 4">
            <a:extLst>
              <a:ext uri="{FF2B5EF4-FFF2-40B4-BE49-F238E27FC236}">
                <a16:creationId xmlns:a16="http://schemas.microsoft.com/office/drawing/2014/main" id="{8C7085D1-C9E5-42B9-805A-577ABBF12F68}"/>
              </a:ext>
            </a:extLst>
          </p:cNvPr>
          <p:cNvSpPr txBox="1">
            <a:spLocks/>
          </p:cNvSpPr>
          <p:nvPr/>
        </p:nvSpPr>
        <p:spPr>
          <a:xfrm>
            <a:off x="11009463" y="68411"/>
            <a:ext cx="1182234" cy="309201"/>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JP McGinty 2019 ©</a:t>
            </a:r>
          </a:p>
        </p:txBody>
      </p:sp>
    </p:spTree>
    <p:extLst>
      <p:ext uri="{BB962C8B-B14F-4D97-AF65-F5344CB8AC3E}">
        <p14:creationId xmlns:p14="http://schemas.microsoft.com/office/powerpoint/2010/main" val="11564221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p:txBody>
          <a:bodyPr/>
          <a:lstStyle/>
          <a:p>
            <a:r>
              <a:rPr lang="en-GB" dirty="0"/>
              <a:t>Example:</a:t>
            </a:r>
            <a:br>
              <a:rPr lang="en-GB" dirty="0"/>
            </a:br>
            <a:r>
              <a:rPr lang="en-GB" dirty="0"/>
              <a:t>Linux (ubuntu) on Windows</a:t>
            </a:r>
          </a:p>
        </p:txBody>
      </p:sp>
      <p:sp>
        <p:nvSpPr>
          <p:cNvPr id="9" name="Content Placeholder 2">
            <a:extLst>
              <a:ext uri="{FF2B5EF4-FFF2-40B4-BE49-F238E27FC236}">
                <a16:creationId xmlns:a16="http://schemas.microsoft.com/office/drawing/2014/main" id="{4E8F6C37-D2B0-4186-B6D4-F73BA9D6C574}"/>
              </a:ext>
            </a:extLst>
          </p:cNvPr>
          <p:cNvSpPr>
            <a:spLocks noGrp="1"/>
          </p:cNvSpPr>
          <p:nvPr>
            <p:ph idx="1"/>
          </p:nvPr>
        </p:nvSpPr>
        <p:spPr>
          <a:xfrm>
            <a:off x="157163" y="1273830"/>
            <a:ext cx="7976183" cy="3138300"/>
          </a:xfrm>
        </p:spPr>
        <p:txBody>
          <a:bodyPr>
            <a:normAutofit fontScale="77500" lnSpcReduction="20000"/>
          </a:bodyPr>
          <a:lstStyle/>
          <a:p>
            <a:pPr marL="0" indent="0">
              <a:buNone/>
            </a:pPr>
            <a:r>
              <a:rPr lang="en-GB" sz="3600" dirty="0"/>
              <a:t>Windows like to run Windows things (this is changing)</a:t>
            </a:r>
          </a:p>
          <a:p>
            <a:pPr marL="0" indent="0">
              <a:buNone/>
            </a:pPr>
            <a:r>
              <a:rPr lang="en-GB" sz="3600" dirty="0"/>
              <a:t>Running Linux allows other programming languages to be tried</a:t>
            </a:r>
          </a:p>
          <a:p>
            <a:pPr marL="742950" indent="-742950">
              <a:buAutoNum type="arabicPeriod"/>
            </a:pPr>
            <a:r>
              <a:rPr lang="en-GB" sz="3600" dirty="0"/>
              <a:t>Install VirtualBox (Oracle)</a:t>
            </a:r>
          </a:p>
          <a:p>
            <a:pPr marL="742950" indent="-742950">
              <a:buAutoNum type="arabicPeriod"/>
            </a:pPr>
            <a:r>
              <a:rPr lang="en-GB" sz="3600" dirty="0"/>
              <a:t>Download Ubuntu 18.04.</a:t>
            </a:r>
          </a:p>
          <a:p>
            <a:endParaRPr lang="en-GB" dirty="0"/>
          </a:p>
          <a:p>
            <a:endParaRPr lang="en-GB" dirty="0"/>
          </a:p>
        </p:txBody>
      </p:sp>
      <p:pic>
        <p:nvPicPr>
          <p:cNvPr id="4" name="Picture 3" descr="A close up of a box&#10;&#10;Description automatically generated">
            <a:extLst>
              <a:ext uri="{FF2B5EF4-FFF2-40B4-BE49-F238E27FC236}">
                <a16:creationId xmlns:a16="http://schemas.microsoft.com/office/drawing/2014/main" id="{DBE590E1-DB83-4D7C-A774-122890262B2B}"/>
              </a:ext>
            </a:extLst>
          </p:cNvPr>
          <p:cNvPicPr>
            <a:picLocks noChangeAspect="1"/>
          </p:cNvPicPr>
          <p:nvPr/>
        </p:nvPicPr>
        <p:blipFill>
          <a:blip r:embed="rId2"/>
          <a:stretch>
            <a:fillRect/>
          </a:stretch>
        </p:blipFill>
        <p:spPr>
          <a:xfrm>
            <a:off x="3116551" y="4487985"/>
            <a:ext cx="2143125" cy="2143125"/>
          </a:xfrm>
          <a:prstGeom prst="rect">
            <a:avLst/>
          </a:prstGeom>
        </p:spPr>
      </p:pic>
      <p:pic>
        <p:nvPicPr>
          <p:cNvPr id="1026" name="Picture 2" descr="Image result for ubuntu">
            <a:extLst>
              <a:ext uri="{FF2B5EF4-FFF2-40B4-BE49-F238E27FC236}">
                <a16:creationId xmlns:a16="http://schemas.microsoft.com/office/drawing/2014/main" id="{600E163B-032A-4CAA-8E25-D78BF580C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080" y="4531647"/>
            <a:ext cx="2143124" cy="2143124"/>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a:extLst>
              <a:ext uri="{FF2B5EF4-FFF2-40B4-BE49-F238E27FC236}">
                <a16:creationId xmlns:a16="http://schemas.microsoft.com/office/drawing/2014/main" id="{8975898D-F895-491E-A961-5391992230E9}"/>
              </a:ext>
            </a:extLst>
          </p:cNvPr>
          <p:cNvSpPr/>
          <p:nvPr/>
        </p:nvSpPr>
        <p:spPr>
          <a:xfrm>
            <a:off x="7783608" y="5165681"/>
            <a:ext cx="5080884" cy="1520688"/>
          </a:xfrm>
          <a:prstGeom prst="cube">
            <a:avLst>
              <a:gd name="adj" fmla="val 6055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Cube 9">
            <a:extLst>
              <a:ext uri="{FF2B5EF4-FFF2-40B4-BE49-F238E27FC236}">
                <a16:creationId xmlns:a16="http://schemas.microsoft.com/office/drawing/2014/main" id="{2D8BD886-3420-4639-AF88-FCFE87351446}"/>
              </a:ext>
            </a:extLst>
          </p:cNvPr>
          <p:cNvSpPr/>
          <p:nvPr/>
        </p:nvSpPr>
        <p:spPr>
          <a:xfrm>
            <a:off x="7783608" y="4455034"/>
            <a:ext cx="5080884" cy="1520688"/>
          </a:xfrm>
          <a:prstGeom prst="cube">
            <a:avLst>
              <a:gd name="adj" fmla="val 60556"/>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ube 10">
            <a:extLst>
              <a:ext uri="{FF2B5EF4-FFF2-40B4-BE49-F238E27FC236}">
                <a16:creationId xmlns:a16="http://schemas.microsoft.com/office/drawing/2014/main" id="{6AE6E3C4-275A-4CF1-B15B-7813548E2B40}"/>
              </a:ext>
            </a:extLst>
          </p:cNvPr>
          <p:cNvSpPr/>
          <p:nvPr/>
        </p:nvSpPr>
        <p:spPr>
          <a:xfrm>
            <a:off x="7783608" y="3744387"/>
            <a:ext cx="5080884" cy="1520688"/>
          </a:xfrm>
          <a:prstGeom prst="cube">
            <a:avLst>
              <a:gd name="adj" fmla="val 60556"/>
            </a:avLst>
          </a:prstGeom>
          <a:solidFill>
            <a:srgbClr val="0070C0"/>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7C4E3A9C-F4D6-4A9A-99EE-DC659BB95934}"/>
              </a:ext>
            </a:extLst>
          </p:cNvPr>
          <p:cNvSpPr txBox="1"/>
          <p:nvPr/>
        </p:nvSpPr>
        <p:spPr>
          <a:xfrm>
            <a:off x="9162012" y="6151350"/>
            <a:ext cx="1612044" cy="369332"/>
          </a:xfrm>
          <a:prstGeom prst="rect">
            <a:avLst/>
          </a:prstGeom>
          <a:noFill/>
        </p:spPr>
        <p:txBody>
          <a:bodyPr wrap="none" rtlCol="0">
            <a:spAutoFit/>
          </a:bodyPr>
          <a:lstStyle/>
          <a:p>
            <a:r>
              <a:rPr lang="en-GB" b="1" dirty="0">
                <a:solidFill>
                  <a:schemeClr val="bg1"/>
                </a:solidFill>
              </a:rPr>
              <a:t>HARDWARE</a:t>
            </a:r>
          </a:p>
        </p:txBody>
      </p:sp>
      <p:sp>
        <p:nvSpPr>
          <p:cNvPr id="14" name="TextBox 13">
            <a:extLst>
              <a:ext uri="{FF2B5EF4-FFF2-40B4-BE49-F238E27FC236}">
                <a16:creationId xmlns:a16="http://schemas.microsoft.com/office/drawing/2014/main" id="{AB82E059-BBDA-45C9-AC31-2600ABF26AD9}"/>
              </a:ext>
            </a:extLst>
          </p:cNvPr>
          <p:cNvSpPr txBox="1"/>
          <p:nvPr/>
        </p:nvSpPr>
        <p:spPr>
          <a:xfrm>
            <a:off x="9230813" y="5492645"/>
            <a:ext cx="1491883" cy="369332"/>
          </a:xfrm>
          <a:prstGeom prst="rect">
            <a:avLst/>
          </a:prstGeom>
          <a:noFill/>
        </p:spPr>
        <p:txBody>
          <a:bodyPr wrap="none" rtlCol="0">
            <a:spAutoFit/>
          </a:bodyPr>
          <a:lstStyle/>
          <a:p>
            <a:r>
              <a:rPr lang="en-GB" b="1" dirty="0">
                <a:solidFill>
                  <a:schemeClr val="bg1"/>
                </a:solidFill>
              </a:rPr>
              <a:t>FIRMWARE</a:t>
            </a:r>
          </a:p>
        </p:txBody>
      </p:sp>
      <p:sp>
        <p:nvSpPr>
          <p:cNvPr id="15" name="TextBox 14">
            <a:extLst>
              <a:ext uri="{FF2B5EF4-FFF2-40B4-BE49-F238E27FC236}">
                <a16:creationId xmlns:a16="http://schemas.microsoft.com/office/drawing/2014/main" id="{FEB74D75-F7BC-41BD-AF57-35D549605064}"/>
              </a:ext>
            </a:extLst>
          </p:cNvPr>
          <p:cNvSpPr txBox="1"/>
          <p:nvPr/>
        </p:nvSpPr>
        <p:spPr>
          <a:xfrm>
            <a:off x="8745712" y="4767990"/>
            <a:ext cx="2631874" cy="369332"/>
          </a:xfrm>
          <a:prstGeom prst="rect">
            <a:avLst/>
          </a:prstGeom>
          <a:noFill/>
        </p:spPr>
        <p:txBody>
          <a:bodyPr wrap="none" rtlCol="0">
            <a:spAutoFit/>
          </a:bodyPr>
          <a:lstStyle/>
          <a:p>
            <a:r>
              <a:rPr lang="en-GB" b="1" dirty="0">
                <a:solidFill>
                  <a:schemeClr val="bg1"/>
                </a:solidFill>
              </a:rPr>
              <a:t>OPERATING SYSTEM</a:t>
            </a:r>
          </a:p>
        </p:txBody>
      </p:sp>
      <p:sp>
        <p:nvSpPr>
          <p:cNvPr id="17" name="Cube 16">
            <a:extLst>
              <a:ext uri="{FF2B5EF4-FFF2-40B4-BE49-F238E27FC236}">
                <a16:creationId xmlns:a16="http://schemas.microsoft.com/office/drawing/2014/main" id="{AF27CF0B-C56F-43F3-99E0-52FA9287E696}"/>
              </a:ext>
            </a:extLst>
          </p:cNvPr>
          <p:cNvSpPr/>
          <p:nvPr/>
        </p:nvSpPr>
        <p:spPr>
          <a:xfrm>
            <a:off x="7762766" y="3033740"/>
            <a:ext cx="2912467" cy="1520688"/>
          </a:xfrm>
          <a:prstGeom prst="cube">
            <a:avLst>
              <a:gd name="adj" fmla="val 60556"/>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E0E0943-17DC-49BB-9742-2C7F7E189DFF}"/>
              </a:ext>
            </a:extLst>
          </p:cNvPr>
          <p:cNvSpPr txBox="1"/>
          <p:nvPr/>
        </p:nvSpPr>
        <p:spPr>
          <a:xfrm>
            <a:off x="8468232" y="4042798"/>
            <a:ext cx="554960" cy="369332"/>
          </a:xfrm>
          <a:prstGeom prst="rect">
            <a:avLst/>
          </a:prstGeom>
          <a:noFill/>
        </p:spPr>
        <p:txBody>
          <a:bodyPr wrap="none" rtlCol="0">
            <a:spAutoFit/>
          </a:bodyPr>
          <a:lstStyle/>
          <a:p>
            <a:r>
              <a:rPr lang="en-GB" b="1" dirty="0">
                <a:solidFill>
                  <a:schemeClr val="bg1"/>
                </a:solidFill>
              </a:rPr>
              <a:t>VM</a:t>
            </a:r>
          </a:p>
        </p:txBody>
      </p:sp>
      <p:sp>
        <p:nvSpPr>
          <p:cNvPr id="12" name="Cube 11">
            <a:extLst>
              <a:ext uri="{FF2B5EF4-FFF2-40B4-BE49-F238E27FC236}">
                <a16:creationId xmlns:a16="http://schemas.microsoft.com/office/drawing/2014/main" id="{9AE2B937-E3F7-44D7-B2E3-C27B5C01E2AA}"/>
              </a:ext>
            </a:extLst>
          </p:cNvPr>
          <p:cNvSpPr/>
          <p:nvPr/>
        </p:nvSpPr>
        <p:spPr>
          <a:xfrm>
            <a:off x="9854830" y="3046480"/>
            <a:ext cx="3030504" cy="1520688"/>
          </a:xfrm>
          <a:prstGeom prst="cube">
            <a:avLst>
              <a:gd name="adj" fmla="val 60556"/>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7FABEB7-8DDB-4B46-A178-62F64880F97D}"/>
              </a:ext>
            </a:extLst>
          </p:cNvPr>
          <p:cNvSpPr txBox="1"/>
          <p:nvPr/>
        </p:nvSpPr>
        <p:spPr>
          <a:xfrm>
            <a:off x="9976754" y="4042798"/>
            <a:ext cx="1856149" cy="369332"/>
          </a:xfrm>
          <a:prstGeom prst="rect">
            <a:avLst/>
          </a:prstGeom>
          <a:noFill/>
        </p:spPr>
        <p:txBody>
          <a:bodyPr wrap="none" rtlCol="0">
            <a:spAutoFit/>
          </a:bodyPr>
          <a:lstStyle/>
          <a:p>
            <a:r>
              <a:rPr lang="en-GB" b="1" dirty="0">
                <a:solidFill>
                  <a:schemeClr val="bg1"/>
                </a:solidFill>
              </a:rPr>
              <a:t>APPLICATION</a:t>
            </a:r>
          </a:p>
        </p:txBody>
      </p:sp>
      <p:sp>
        <p:nvSpPr>
          <p:cNvPr id="19" name="Cube 18">
            <a:extLst>
              <a:ext uri="{FF2B5EF4-FFF2-40B4-BE49-F238E27FC236}">
                <a16:creationId xmlns:a16="http://schemas.microsoft.com/office/drawing/2014/main" id="{15C27E2F-66C6-44AF-B6F9-589DE822A0A8}"/>
              </a:ext>
            </a:extLst>
          </p:cNvPr>
          <p:cNvSpPr/>
          <p:nvPr/>
        </p:nvSpPr>
        <p:spPr>
          <a:xfrm>
            <a:off x="7777251" y="2300841"/>
            <a:ext cx="2881204" cy="1520688"/>
          </a:xfrm>
          <a:prstGeom prst="cube">
            <a:avLst>
              <a:gd name="adj" fmla="val 60556"/>
            </a:avLst>
          </a:prstGeom>
          <a:solidFill>
            <a:srgbClr val="0070C0"/>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3D6C11B-5CE0-4EC2-9840-7A04384356EC}"/>
              </a:ext>
            </a:extLst>
          </p:cNvPr>
          <p:cNvSpPr txBox="1"/>
          <p:nvPr/>
        </p:nvSpPr>
        <p:spPr>
          <a:xfrm>
            <a:off x="8460964" y="3353118"/>
            <a:ext cx="526106" cy="369332"/>
          </a:xfrm>
          <a:prstGeom prst="rect">
            <a:avLst/>
          </a:prstGeom>
          <a:noFill/>
        </p:spPr>
        <p:txBody>
          <a:bodyPr wrap="none" rtlCol="0">
            <a:spAutoFit/>
          </a:bodyPr>
          <a:lstStyle/>
          <a:p>
            <a:r>
              <a:rPr lang="en-GB" b="1" dirty="0">
                <a:solidFill>
                  <a:schemeClr val="bg1"/>
                </a:solidFill>
              </a:rPr>
              <a:t>OS</a:t>
            </a:r>
          </a:p>
        </p:txBody>
      </p:sp>
      <p:sp>
        <p:nvSpPr>
          <p:cNvPr id="21" name="Cube 20">
            <a:extLst>
              <a:ext uri="{FF2B5EF4-FFF2-40B4-BE49-F238E27FC236}">
                <a16:creationId xmlns:a16="http://schemas.microsoft.com/office/drawing/2014/main" id="{3B2C856F-147B-44FE-9AD8-021B20E37CEA}"/>
              </a:ext>
            </a:extLst>
          </p:cNvPr>
          <p:cNvSpPr/>
          <p:nvPr/>
        </p:nvSpPr>
        <p:spPr>
          <a:xfrm>
            <a:off x="7783608" y="1582185"/>
            <a:ext cx="2881204" cy="1520688"/>
          </a:xfrm>
          <a:prstGeom prst="cube">
            <a:avLst>
              <a:gd name="adj" fmla="val 60556"/>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E576142-F8E4-4C7F-9550-1FB2091DAC38}"/>
              </a:ext>
            </a:extLst>
          </p:cNvPr>
          <p:cNvSpPr txBox="1"/>
          <p:nvPr/>
        </p:nvSpPr>
        <p:spPr>
          <a:xfrm>
            <a:off x="7855807" y="2600990"/>
            <a:ext cx="1856149" cy="369332"/>
          </a:xfrm>
          <a:prstGeom prst="rect">
            <a:avLst/>
          </a:prstGeom>
          <a:noFill/>
        </p:spPr>
        <p:txBody>
          <a:bodyPr wrap="none" rtlCol="0">
            <a:spAutoFit/>
          </a:bodyPr>
          <a:lstStyle/>
          <a:p>
            <a:r>
              <a:rPr lang="en-GB" b="1" dirty="0">
                <a:solidFill>
                  <a:schemeClr val="bg1"/>
                </a:solidFill>
              </a:rPr>
              <a:t>APPLICATION</a:t>
            </a:r>
          </a:p>
        </p:txBody>
      </p:sp>
    </p:spTree>
    <p:extLst>
      <p:ext uri="{BB962C8B-B14F-4D97-AF65-F5344CB8AC3E}">
        <p14:creationId xmlns:p14="http://schemas.microsoft.com/office/powerpoint/2010/main" val="277390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p:txBody>
          <a:bodyPr/>
          <a:lstStyle/>
          <a:p>
            <a:r>
              <a:rPr lang="en-GB" dirty="0"/>
              <a:t>Real world example – DARREN LUCAS</a:t>
            </a:r>
            <a:br>
              <a:rPr lang="en-GB" dirty="0"/>
            </a:br>
            <a:r>
              <a:rPr lang="en-GB" dirty="0"/>
              <a:t>WINDOWS host, Linux Guest – Firmware upgrade</a:t>
            </a:r>
          </a:p>
        </p:txBody>
      </p:sp>
      <p:pic>
        <p:nvPicPr>
          <p:cNvPr id="4" name="Picture 3">
            <a:extLst>
              <a:ext uri="{FF2B5EF4-FFF2-40B4-BE49-F238E27FC236}">
                <a16:creationId xmlns:a16="http://schemas.microsoft.com/office/drawing/2014/main" id="{42C55A12-5C5D-4B70-B664-687CC3679231}"/>
              </a:ext>
            </a:extLst>
          </p:cNvPr>
          <p:cNvPicPr>
            <a:picLocks noChangeAspect="1"/>
          </p:cNvPicPr>
          <p:nvPr/>
        </p:nvPicPr>
        <p:blipFill>
          <a:blip r:embed="rId2"/>
          <a:stretch>
            <a:fillRect/>
          </a:stretch>
        </p:blipFill>
        <p:spPr>
          <a:xfrm>
            <a:off x="10233495" y="3651785"/>
            <a:ext cx="1825993" cy="1212268"/>
          </a:xfrm>
          <a:prstGeom prst="rect">
            <a:avLst/>
          </a:prstGeom>
        </p:spPr>
      </p:pic>
      <p:pic>
        <p:nvPicPr>
          <p:cNvPr id="8" name="Graphic 7" descr="Programmer">
            <a:extLst>
              <a:ext uri="{FF2B5EF4-FFF2-40B4-BE49-F238E27FC236}">
                <a16:creationId xmlns:a16="http://schemas.microsoft.com/office/drawing/2014/main" id="{DA8315A2-47C2-45EB-91D1-1E94DC3DDC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556" y="3800719"/>
            <a:ext cx="914400" cy="914400"/>
          </a:xfrm>
          <a:prstGeom prst="rect">
            <a:avLst/>
          </a:prstGeom>
        </p:spPr>
      </p:pic>
      <p:pic>
        <p:nvPicPr>
          <p:cNvPr id="10" name="Graphic 9" descr="Computer">
            <a:extLst>
              <a:ext uri="{FF2B5EF4-FFF2-40B4-BE49-F238E27FC236}">
                <a16:creationId xmlns:a16="http://schemas.microsoft.com/office/drawing/2014/main" id="{3A9039EB-02D7-4F53-BC1E-990FE6752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12" y="1082742"/>
            <a:ext cx="3126887" cy="3126887"/>
          </a:xfrm>
          <a:prstGeom prst="rect">
            <a:avLst/>
          </a:prstGeom>
        </p:spPr>
      </p:pic>
      <p:pic>
        <p:nvPicPr>
          <p:cNvPr id="12" name="Graphic 11" descr="Processor">
            <a:extLst>
              <a:ext uri="{FF2B5EF4-FFF2-40B4-BE49-F238E27FC236}">
                <a16:creationId xmlns:a16="http://schemas.microsoft.com/office/drawing/2014/main" id="{785D1175-A9C8-4AF4-B4F7-2F47D5920D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6448" y="3882975"/>
            <a:ext cx="914400" cy="914400"/>
          </a:xfrm>
          <a:prstGeom prst="rect">
            <a:avLst/>
          </a:prstGeom>
        </p:spPr>
      </p:pic>
      <p:grpSp>
        <p:nvGrpSpPr>
          <p:cNvPr id="21" name="Group 20">
            <a:extLst>
              <a:ext uri="{FF2B5EF4-FFF2-40B4-BE49-F238E27FC236}">
                <a16:creationId xmlns:a16="http://schemas.microsoft.com/office/drawing/2014/main" id="{7C7745EA-2F6D-4AB8-9A48-15C7F48C96B9}"/>
              </a:ext>
            </a:extLst>
          </p:cNvPr>
          <p:cNvGrpSpPr/>
          <p:nvPr/>
        </p:nvGrpSpPr>
        <p:grpSpPr>
          <a:xfrm>
            <a:off x="8698763" y="1129962"/>
            <a:ext cx="3011433" cy="2753013"/>
            <a:chOff x="5502735" y="1373132"/>
            <a:chExt cx="3011433" cy="2753013"/>
          </a:xfrm>
        </p:grpSpPr>
        <p:pic>
          <p:nvPicPr>
            <p:cNvPr id="6" name="Graphic 5" descr="House">
              <a:extLst>
                <a:ext uri="{FF2B5EF4-FFF2-40B4-BE49-F238E27FC236}">
                  <a16:creationId xmlns:a16="http://schemas.microsoft.com/office/drawing/2014/main" id="{B1C07BDF-9858-415C-85E4-F106556E2A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2735" y="1373132"/>
              <a:ext cx="2753013" cy="2753013"/>
            </a:xfrm>
            <a:prstGeom prst="rect">
              <a:avLst/>
            </a:prstGeom>
          </p:spPr>
        </p:pic>
        <p:pic>
          <p:nvPicPr>
            <p:cNvPr id="14" name="Graphic 13" descr="Security camera">
              <a:extLst>
                <a:ext uri="{FF2B5EF4-FFF2-40B4-BE49-F238E27FC236}">
                  <a16:creationId xmlns:a16="http://schemas.microsoft.com/office/drawing/2014/main" id="{B3B3B0F2-F7F4-4033-8C99-042851AB22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99768" y="2850092"/>
              <a:ext cx="914400" cy="914400"/>
            </a:xfrm>
            <a:prstGeom prst="rect">
              <a:avLst/>
            </a:prstGeom>
          </p:spPr>
        </p:pic>
      </p:grpSp>
      <p:pic>
        <p:nvPicPr>
          <p:cNvPr id="18" name="Graphic 17" descr="Web design">
            <a:extLst>
              <a:ext uri="{FF2B5EF4-FFF2-40B4-BE49-F238E27FC236}">
                <a16:creationId xmlns:a16="http://schemas.microsoft.com/office/drawing/2014/main" id="{8428B48E-B8B2-47E9-9EC8-DED2453D8B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556" y="1976105"/>
            <a:ext cx="914400" cy="914400"/>
          </a:xfrm>
          <a:prstGeom prst="rect">
            <a:avLst/>
          </a:prstGeom>
        </p:spPr>
      </p:pic>
      <p:pic>
        <p:nvPicPr>
          <p:cNvPr id="23" name="Graphic 22" descr="Disk">
            <a:extLst>
              <a:ext uri="{FF2B5EF4-FFF2-40B4-BE49-F238E27FC236}">
                <a16:creationId xmlns:a16="http://schemas.microsoft.com/office/drawing/2014/main" id="{785F2C8E-B1BA-4A79-AFA0-84B2FBB8CC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1676" y="3882975"/>
            <a:ext cx="914400" cy="914400"/>
          </a:xfrm>
          <a:prstGeom prst="rect">
            <a:avLst/>
          </a:prstGeom>
        </p:spPr>
      </p:pic>
      <p:grpSp>
        <p:nvGrpSpPr>
          <p:cNvPr id="27" name="Group 26">
            <a:extLst>
              <a:ext uri="{FF2B5EF4-FFF2-40B4-BE49-F238E27FC236}">
                <a16:creationId xmlns:a16="http://schemas.microsoft.com/office/drawing/2014/main" id="{DD6F8C59-3628-4785-B1FA-452E1ACA52DA}"/>
              </a:ext>
            </a:extLst>
          </p:cNvPr>
          <p:cNvGrpSpPr/>
          <p:nvPr/>
        </p:nvGrpSpPr>
        <p:grpSpPr>
          <a:xfrm>
            <a:off x="5184071" y="3882975"/>
            <a:ext cx="946134" cy="914400"/>
            <a:chOff x="5184071" y="3887157"/>
            <a:chExt cx="946134" cy="914400"/>
          </a:xfrm>
        </p:grpSpPr>
        <p:pic>
          <p:nvPicPr>
            <p:cNvPr id="16" name="Graphic 15" descr="Walk">
              <a:extLst>
                <a:ext uri="{FF2B5EF4-FFF2-40B4-BE49-F238E27FC236}">
                  <a16:creationId xmlns:a16="http://schemas.microsoft.com/office/drawing/2014/main" id="{350A9BA3-79E3-4319-981E-64D194072A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84071" y="3887157"/>
              <a:ext cx="914400" cy="914400"/>
            </a:xfrm>
            <a:prstGeom prst="rect">
              <a:avLst/>
            </a:prstGeom>
          </p:spPr>
        </p:pic>
        <p:pic>
          <p:nvPicPr>
            <p:cNvPr id="24" name="Graphic 23" descr="Disk">
              <a:extLst>
                <a:ext uri="{FF2B5EF4-FFF2-40B4-BE49-F238E27FC236}">
                  <a16:creationId xmlns:a16="http://schemas.microsoft.com/office/drawing/2014/main" id="{2C89104A-0648-42ED-B8A6-F9D2FF5541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37058" y="3975466"/>
              <a:ext cx="293147" cy="293147"/>
            </a:xfrm>
            <a:prstGeom prst="rect">
              <a:avLst/>
            </a:prstGeom>
          </p:spPr>
        </p:pic>
      </p:grpSp>
      <p:pic>
        <p:nvPicPr>
          <p:cNvPr id="25" name="Graphic 24" descr="Line arrow: Slight curve">
            <a:extLst>
              <a:ext uri="{FF2B5EF4-FFF2-40B4-BE49-F238E27FC236}">
                <a16:creationId xmlns:a16="http://schemas.microsoft.com/office/drawing/2014/main" id="{E5801CDC-CD5A-4DB1-9295-2114087FEC1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88735" y="3882975"/>
            <a:ext cx="914400" cy="914400"/>
          </a:xfrm>
          <a:prstGeom prst="rect">
            <a:avLst/>
          </a:prstGeom>
        </p:spPr>
      </p:pic>
      <p:pic>
        <p:nvPicPr>
          <p:cNvPr id="26" name="Graphic 25" descr="Line arrow: Slight curve">
            <a:extLst>
              <a:ext uri="{FF2B5EF4-FFF2-40B4-BE49-F238E27FC236}">
                <a16:creationId xmlns:a16="http://schemas.microsoft.com/office/drawing/2014/main" id="{09D098FA-4053-41C1-BE77-90A2566A64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9823" y="3882975"/>
            <a:ext cx="914400" cy="914400"/>
          </a:xfrm>
          <a:prstGeom prst="rect">
            <a:avLst/>
          </a:prstGeom>
        </p:spPr>
      </p:pic>
      <p:pic>
        <p:nvPicPr>
          <p:cNvPr id="29" name="Graphic 28" descr="Thumbs up sign">
            <a:extLst>
              <a:ext uri="{FF2B5EF4-FFF2-40B4-BE49-F238E27FC236}">
                <a16:creationId xmlns:a16="http://schemas.microsoft.com/office/drawing/2014/main" id="{025F55C2-6D81-452C-9142-335007BF5A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85344" y="5366157"/>
            <a:ext cx="914400" cy="914400"/>
          </a:xfrm>
          <a:prstGeom prst="rect">
            <a:avLst/>
          </a:prstGeom>
        </p:spPr>
      </p:pic>
      <p:pic>
        <p:nvPicPr>
          <p:cNvPr id="31" name="Graphic 30" descr="Line arrow: Counter-clockwise curve">
            <a:extLst>
              <a:ext uri="{FF2B5EF4-FFF2-40B4-BE49-F238E27FC236}">
                <a16:creationId xmlns:a16="http://schemas.microsoft.com/office/drawing/2014/main" id="{47BB8DE1-FD77-4D93-9FAB-1859164A16E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4294258">
            <a:off x="8149490" y="3642410"/>
            <a:ext cx="914400" cy="914400"/>
          </a:xfrm>
          <a:prstGeom prst="rect">
            <a:avLst/>
          </a:prstGeom>
        </p:spPr>
      </p:pic>
      <p:pic>
        <p:nvPicPr>
          <p:cNvPr id="32" name="Graphic 31" descr="Line arrow: Counter-clockwise curve">
            <a:extLst>
              <a:ext uri="{FF2B5EF4-FFF2-40B4-BE49-F238E27FC236}">
                <a16:creationId xmlns:a16="http://schemas.microsoft.com/office/drawing/2014/main" id="{FAA9E55C-CE90-42AE-9A8C-50BDA90BCF6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8290579">
            <a:off x="2532321" y="3691327"/>
            <a:ext cx="914400" cy="914400"/>
          </a:xfrm>
          <a:prstGeom prst="rect">
            <a:avLst/>
          </a:prstGeom>
        </p:spPr>
      </p:pic>
      <p:sp>
        <p:nvSpPr>
          <p:cNvPr id="33" name="TextBox 32">
            <a:extLst>
              <a:ext uri="{FF2B5EF4-FFF2-40B4-BE49-F238E27FC236}">
                <a16:creationId xmlns:a16="http://schemas.microsoft.com/office/drawing/2014/main" id="{1AEE3C45-8193-4700-BF28-74259E6D3262}"/>
              </a:ext>
            </a:extLst>
          </p:cNvPr>
          <p:cNvSpPr txBox="1"/>
          <p:nvPr/>
        </p:nvSpPr>
        <p:spPr>
          <a:xfrm>
            <a:off x="3306774" y="1734742"/>
            <a:ext cx="5625829" cy="1569660"/>
          </a:xfrm>
          <a:prstGeom prst="rect">
            <a:avLst/>
          </a:prstGeom>
          <a:noFill/>
        </p:spPr>
        <p:txBody>
          <a:bodyPr wrap="square" rtlCol="0">
            <a:spAutoFit/>
          </a:bodyPr>
          <a:lstStyle/>
          <a:p>
            <a:r>
              <a:rPr lang="en-GB" sz="1600" b="1" dirty="0"/>
              <a:t>Windows OS</a:t>
            </a:r>
            <a:r>
              <a:rPr lang="en-GB" sz="1600" dirty="0"/>
              <a:t> – comes with the PC, Corporate office software</a:t>
            </a:r>
          </a:p>
          <a:p>
            <a:r>
              <a:rPr lang="en-GB" sz="1600" b="1" dirty="0"/>
              <a:t>Linux </a:t>
            </a:r>
            <a:r>
              <a:rPr lang="en-GB" sz="1600" b="1" dirty="0" err="1"/>
              <a:t>Ubutu</a:t>
            </a:r>
            <a:r>
              <a:rPr lang="en-GB" sz="1600" b="1" dirty="0"/>
              <a:t> OS</a:t>
            </a:r>
            <a:r>
              <a:rPr lang="en-GB" sz="1600" dirty="0"/>
              <a:t> – development environment</a:t>
            </a:r>
          </a:p>
          <a:p>
            <a:r>
              <a:rPr lang="en-GB" sz="1600" b="1" dirty="0"/>
              <a:t>VirtualBox</a:t>
            </a:r>
            <a:r>
              <a:rPr lang="en-GB" sz="1600" dirty="0"/>
              <a:t> – Hypervisor that manages </a:t>
            </a:r>
            <a:r>
              <a:rPr lang="en-GB" sz="1600" dirty="0" err="1"/>
              <a:t>Ubutu</a:t>
            </a:r>
            <a:endParaRPr lang="en-GB" sz="1600" dirty="0"/>
          </a:p>
          <a:p>
            <a:endParaRPr lang="en-GB" sz="1600" dirty="0"/>
          </a:p>
          <a:p>
            <a:r>
              <a:rPr lang="en-GB" sz="1600" dirty="0"/>
              <a:t>Linux VM is totally separate from the Windows OS and network system</a:t>
            </a:r>
          </a:p>
        </p:txBody>
      </p:sp>
      <p:sp>
        <p:nvSpPr>
          <p:cNvPr id="35" name="TextBox 34">
            <a:extLst>
              <a:ext uri="{FF2B5EF4-FFF2-40B4-BE49-F238E27FC236}">
                <a16:creationId xmlns:a16="http://schemas.microsoft.com/office/drawing/2014/main" id="{4DA90AA5-0AC9-454F-8DF2-0B3778F693CC}"/>
              </a:ext>
            </a:extLst>
          </p:cNvPr>
          <p:cNvSpPr txBox="1"/>
          <p:nvPr/>
        </p:nvSpPr>
        <p:spPr>
          <a:xfrm>
            <a:off x="157164" y="4780997"/>
            <a:ext cx="2861501" cy="1200329"/>
          </a:xfrm>
          <a:prstGeom prst="rect">
            <a:avLst/>
          </a:prstGeom>
          <a:noFill/>
        </p:spPr>
        <p:txBody>
          <a:bodyPr wrap="square" rtlCol="0">
            <a:spAutoFit/>
          </a:bodyPr>
          <a:lstStyle/>
          <a:p>
            <a:r>
              <a:rPr lang="en-GB" dirty="0"/>
              <a:t>1. Developer writes code on Linux OS and saves to external drive (not a floppy disk!)</a:t>
            </a:r>
          </a:p>
        </p:txBody>
      </p:sp>
      <p:sp>
        <p:nvSpPr>
          <p:cNvPr id="36" name="TextBox 35">
            <a:extLst>
              <a:ext uri="{FF2B5EF4-FFF2-40B4-BE49-F238E27FC236}">
                <a16:creationId xmlns:a16="http://schemas.microsoft.com/office/drawing/2014/main" id="{9A6D029E-2300-4CFA-B323-035099A83371}"/>
              </a:ext>
            </a:extLst>
          </p:cNvPr>
          <p:cNvSpPr txBox="1"/>
          <p:nvPr/>
        </p:nvSpPr>
        <p:spPr>
          <a:xfrm>
            <a:off x="4683624" y="4796724"/>
            <a:ext cx="2861501" cy="1200329"/>
          </a:xfrm>
          <a:prstGeom prst="rect">
            <a:avLst/>
          </a:prstGeom>
          <a:noFill/>
        </p:spPr>
        <p:txBody>
          <a:bodyPr wrap="square" rtlCol="0">
            <a:spAutoFit/>
          </a:bodyPr>
          <a:lstStyle/>
          <a:p>
            <a:r>
              <a:rPr lang="en-GB" dirty="0"/>
              <a:t>2. Program transported by field engineer and used to update firmware of computer</a:t>
            </a:r>
          </a:p>
        </p:txBody>
      </p:sp>
      <p:sp>
        <p:nvSpPr>
          <p:cNvPr id="37" name="TextBox 36">
            <a:extLst>
              <a:ext uri="{FF2B5EF4-FFF2-40B4-BE49-F238E27FC236}">
                <a16:creationId xmlns:a16="http://schemas.microsoft.com/office/drawing/2014/main" id="{687A53F4-EE60-4FED-8299-6FF07480A18E}"/>
              </a:ext>
            </a:extLst>
          </p:cNvPr>
          <p:cNvSpPr txBox="1"/>
          <p:nvPr/>
        </p:nvSpPr>
        <p:spPr>
          <a:xfrm>
            <a:off x="8379361" y="4796724"/>
            <a:ext cx="2688855" cy="923330"/>
          </a:xfrm>
          <a:prstGeom prst="rect">
            <a:avLst/>
          </a:prstGeom>
          <a:noFill/>
        </p:spPr>
        <p:txBody>
          <a:bodyPr wrap="square" rtlCol="0">
            <a:spAutoFit/>
          </a:bodyPr>
          <a:lstStyle/>
          <a:p>
            <a:r>
              <a:rPr lang="en-GB" dirty="0"/>
              <a:t>3. Firmware updated and device upgraded/secured etc</a:t>
            </a:r>
          </a:p>
        </p:txBody>
      </p:sp>
    </p:spTree>
    <p:extLst>
      <p:ext uri="{BB962C8B-B14F-4D97-AF65-F5344CB8AC3E}">
        <p14:creationId xmlns:p14="http://schemas.microsoft.com/office/powerpoint/2010/main" val="380267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19EB-35AF-402B-9A0D-E631F55F1432}"/>
              </a:ext>
            </a:extLst>
          </p:cNvPr>
          <p:cNvSpPr>
            <a:spLocks noGrp="1"/>
          </p:cNvSpPr>
          <p:nvPr>
            <p:ph type="title"/>
          </p:nvPr>
        </p:nvSpPr>
        <p:spPr/>
        <p:txBody>
          <a:bodyPr/>
          <a:lstStyle/>
          <a:p>
            <a:endParaRPr lang="en-GB"/>
          </a:p>
        </p:txBody>
      </p:sp>
      <p:pic>
        <p:nvPicPr>
          <p:cNvPr id="6" name="Content Placeholder 5" descr="A large ship in a body of water&#10;&#10;Description automatically generated">
            <a:extLst>
              <a:ext uri="{FF2B5EF4-FFF2-40B4-BE49-F238E27FC236}">
                <a16:creationId xmlns:a16="http://schemas.microsoft.com/office/drawing/2014/main" id="{E281EDB6-7A60-4B0A-9329-A2A4D6660B94}"/>
              </a:ext>
            </a:extLst>
          </p:cNvPr>
          <p:cNvPicPr>
            <a:picLocks noGrp="1" noChangeAspect="1"/>
          </p:cNvPicPr>
          <p:nvPr>
            <p:ph idx="1"/>
          </p:nvPr>
        </p:nvPicPr>
        <p:blipFill rotWithShape="1">
          <a:blip r:embed="rId2"/>
          <a:srcRect b="9457"/>
          <a:stretch/>
        </p:blipFill>
        <p:spPr>
          <a:xfrm>
            <a:off x="0" y="-22225"/>
            <a:ext cx="12192000" cy="6880225"/>
          </a:xfrm>
        </p:spPr>
      </p:pic>
      <p:sp>
        <p:nvSpPr>
          <p:cNvPr id="16" name="TextBox 15">
            <a:extLst>
              <a:ext uri="{FF2B5EF4-FFF2-40B4-BE49-F238E27FC236}">
                <a16:creationId xmlns:a16="http://schemas.microsoft.com/office/drawing/2014/main" id="{602EDBC3-BD40-4662-94F4-9B18A38D895F}"/>
              </a:ext>
            </a:extLst>
          </p:cNvPr>
          <p:cNvSpPr txBox="1"/>
          <p:nvPr/>
        </p:nvSpPr>
        <p:spPr>
          <a:xfrm>
            <a:off x="3264175" y="5411450"/>
            <a:ext cx="6136259" cy="1446550"/>
          </a:xfrm>
          <a:prstGeom prst="rect">
            <a:avLst/>
          </a:prstGeom>
          <a:solidFill>
            <a:srgbClr val="00B0F0">
              <a:alpha val="72000"/>
            </a:srgbClr>
          </a:solidFill>
        </p:spPr>
        <p:txBody>
          <a:bodyPr wrap="square" rtlCol="0">
            <a:spAutoFit/>
          </a:bodyPr>
          <a:lstStyle/>
          <a:p>
            <a:pPr algn="ctr"/>
            <a:r>
              <a:rPr lang="en-GB" sz="4400" dirty="0">
                <a:solidFill>
                  <a:schemeClr val="bg1"/>
                </a:solidFill>
              </a:rPr>
              <a:t>CONTAINISATION  in Development</a:t>
            </a:r>
          </a:p>
        </p:txBody>
      </p:sp>
    </p:spTree>
    <p:extLst>
      <p:ext uri="{BB962C8B-B14F-4D97-AF65-F5344CB8AC3E}">
        <p14:creationId xmlns:p14="http://schemas.microsoft.com/office/powerpoint/2010/main" val="281021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C1B5-4125-4D30-BE84-B8C60F453847}"/>
              </a:ext>
            </a:extLst>
          </p:cNvPr>
          <p:cNvSpPr>
            <a:spLocks noGrp="1"/>
          </p:cNvSpPr>
          <p:nvPr>
            <p:ph type="title"/>
          </p:nvPr>
        </p:nvSpPr>
        <p:spPr>
          <a:xfrm>
            <a:off x="157164" y="204968"/>
            <a:ext cx="9623834" cy="1049235"/>
          </a:xfrm>
        </p:spPr>
        <p:txBody>
          <a:bodyPr/>
          <a:lstStyle/>
          <a:p>
            <a:r>
              <a:rPr lang="en-GB" dirty="0"/>
              <a:t>Why would containers be helpful to a developer?</a:t>
            </a:r>
          </a:p>
        </p:txBody>
      </p:sp>
      <p:sp>
        <p:nvSpPr>
          <p:cNvPr id="3" name="Content Placeholder 2">
            <a:extLst>
              <a:ext uri="{FF2B5EF4-FFF2-40B4-BE49-F238E27FC236}">
                <a16:creationId xmlns:a16="http://schemas.microsoft.com/office/drawing/2014/main" id="{744C37CF-CC98-4D80-B4D2-DC31EB3AE1A0}"/>
              </a:ext>
            </a:extLst>
          </p:cNvPr>
          <p:cNvSpPr>
            <a:spLocks noGrp="1"/>
          </p:cNvSpPr>
          <p:nvPr>
            <p:ph idx="1"/>
          </p:nvPr>
        </p:nvSpPr>
        <p:spPr/>
        <p:txBody>
          <a:bodyPr/>
          <a:lstStyle/>
          <a:p>
            <a:pPr marL="742950" indent="-742950">
              <a:buAutoNum type="arabicPeriod"/>
            </a:pPr>
            <a:r>
              <a:rPr lang="en-GB" sz="3600" dirty="0"/>
              <a:t>Development</a:t>
            </a:r>
          </a:p>
          <a:p>
            <a:pPr marL="742950" indent="-742950">
              <a:buAutoNum type="arabicPeriod"/>
            </a:pPr>
            <a:r>
              <a:rPr lang="en-GB" sz="3600" dirty="0"/>
              <a:t>Testing: newer/older OS, different OS</a:t>
            </a:r>
          </a:p>
          <a:p>
            <a:pPr marL="742950" indent="-742950">
              <a:buAutoNum type="arabicPeriod"/>
            </a:pPr>
            <a:r>
              <a:rPr lang="en-GB" sz="3600" dirty="0"/>
              <a:t>Playing</a:t>
            </a:r>
          </a:p>
          <a:p>
            <a:pPr marL="742950" indent="-742950">
              <a:buAutoNum type="arabicPeriod"/>
            </a:pPr>
            <a:r>
              <a:rPr lang="en-GB" sz="3600" dirty="0"/>
              <a:t>Security</a:t>
            </a:r>
          </a:p>
          <a:p>
            <a:endParaRPr lang="en-GB" dirty="0"/>
          </a:p>
          <a:p>
            <a:endParaRPr lang="en-GB" dirty="0"/>
          </a:p>
        </p:txBody>
      </p:sp>
    </p:spTree>
    <p:extLst>
      <p:ext uri="{BB962C8B-B14F-4D97-AF65-F5344CB8AC3E}">
        <p14:creationId xmlns:p14="http://schemas.microsoft.com/office/powerpoint/2010/main" val="117292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6F5B-D66D-4377-94ED-6DB7A9086B7A}"/>
              </a:ext>
            </a:extLst>
          </p:cNvPr>
          <p:cNvSpPr>
            <a:spLocks noGrp="1"/>
          </p:cNvSpPr>
          <p:nvPr>
            <p:ph type="title"/>
          </p:nvPr>
        </p:nvSpPr>
        <p:spPr/>
        <p:txBody>
          <a:bodyPr/>
          <a:lstStyle/>
          <a:p>
            <a:r>
              <a:rPr lang="en-GB" dirty="0"/>
              <a:t>What is a container?</a:t>
            </a:r>
          </a:p>
        </p:txBody>
      </p:sp>
      <p:sp>
        <p:nvSpPr>
          <p:cNvPr id="3" name="Content Placeholder 2">
            <a:extLst>
              <a:ext uri="{FF2B5EF4-FFF2-40B4-BE49-F238E27FC236}">
                <a16:creationId xmlns:a16="http://schemas.microsoft.com/office/drawing/2014/main" id="{AEC8898A-F4F9-46DC-9A5A-72F2385B1981}"/>
              </a:ext>
            </a:extLst>
          </p:cNvPr>
          <p:cNvSpPr>
            <a:spLocks noGrp="1"/>
          </p:cNvSpPr>
          <p:nvPr>
            <p:ph idx="1"/>
          </p:nvPr>
        </p:nvSpPr>
        <p:spPr>
          <a:xfrm>
            <a:off x="157164" y="1273829"/>
            <a:ext cx="4724937" cy="3450613"/>
          </a:xfrm>
        </p:spPr>
        <p:txBody>
          <a:bodyPr/>
          <a:lstStyle/>
          <a:p>
            <a:r>
              <a:rPr lang="en-GB" dirty="0"/>
              <a:t>Docker: a standardized unit of software</a:t>
            </a:r>
          </a:p>
        </p:txBody>
      </p:sp>
      <p:pic>
        <p:nvPicPr>
          <p:cNvPr id="5" name="Picture 4" descr="A screenshot of a cell phone&#10;&#10;Description automatically generated">
            <a:extLst>
              <a:ext uri="{FF2B5EF4-FFF2-40B4-BE49-F238E27FC236}">
                <a16:creationId xmlns:a16="http://schemas.microsoft.com/office/drawing/2014/main" id="{62585C73-FCF9-40B5-B206-24A50584AC48}"/>
              </a:ext>
            </a:extLst>
          </p:cNvPr>
          <p:cNvPicPr>
            <a:picLocks noChangeAspect="1"/>
          </p:cNvPicPr>
          <p:nvPr/>
        </p:nvPicPr>
        <p:blipFill>
          <a:blip r:embed="rId2"/>
          <a:stretch>
            <a:fillRect/>
          </a:stretch>
        </p:blipFill>
        <p:spPr>
          <a:xfrm>
            <a:off x="261937" y="1881007"/>
            <a:ext cx="11668125" cy="4772025"/>
          </a:xfrm>
          <a:prstGeom prst="rect">
            <a:avLst/>
          </a:prstGeom>
        </p:spPr>
      </p:pic>
      <p:sp>
        <p:nvSpPr>
          <p:cNvPr id="6" name="Rectangle 5">
            <a:extLst>
              <a:ext uri="{FF2B5EF4-FFF2-40B4-BE49-F238E27FC236}">
                <a16:creationId xmlns:a16="http://schemas.microsoft.com/office/drawing/2014/main" id="{C77A9788-98B5-41FE-82D6-3BF6D34B530E}"/>
              </a:ext>
            </a:extLst>
          </p:cNvPr>
          <p:cNvSpPr/>
          <p:nvPr/>
        </p:nvSpPr>
        <p:spPr>
          <a:xfrm>
            <a:off x="436273" y="6488668"/>
            <a:ext cx="6777689" cy="369332"/>
          </a:xfrm>
          <a:prstGeom prst="rect">
            <a:avLst/>
          </a:prstGeom>
        </p:spPr>
        <p:txBody>
          <a:bodyPr wrap="none">
            <a:spAutoFit/>
          </a:bodyPr>
          <a:lstStyle/>
          <a:p>
            <a:r>
              <a:rPr lang="en-GB" dirty="0">
                <a:solidFill>
                  <a:schemeClr val="bg1"/>
                </a:solidFill>
              </a:rPr>
              <a:t>Source: Docker - Whttps://www.docker.com/resources/what-container</a:t>
            </a:r>
          </a:p>
        </p:txBody>
      </p:sp>
    </p:spTree>
    <p:extLst>
      <p:ext uri="{BB962C8B-B14F-4D97-AF65-F5344CB8AC3E}">
        <p14:creationId xmlns:p14="http://schemas.microsoft.com/office/powerpoint/2010/main" val="166160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p:txBody>
          <a:bodyPr>
            <a:normAutofit fontScale="90000"/>
          </a:bodyPr>
          <a:lstStyle/>
          <a:p>
            <a:r>
              <a:rPr lang="en-GB" dirty="0"/>
              <a:t>Real world DEMO on DOCKER CONTAINER</a:t>
            </a:r>
            <a:br>
              <a:rPr lang="en-GB" dirty="0"/>
            </a:br>
            <a:r>
              <a:rPr lang="en-GB" dirty="0"/>
              <a:t>DAFYDD REES</a:t>
            </a:r>
            <a:br>
              <a:rPr lang="en-GB" dirty="0"/>
            </a:br>
            <a:endParaRPr lang="en-GB" dirty="0"/>
          </a:p>
        </p:txBody>
      </p:sp>
      <p:pic>
        <p:nvPicPr>
          <p:cNvPr id="2050" name="Picture 2" descr="Image result for docker">
            <a:extLst>
              <a:ext uri="{FF2B5EF4-FFF2-40B4-BE49-F238E27FC236}">
                <a16:creationId xmlns:a16="http://schemas.microsoft.com/office/drawing/2014/main" id="{0CF655D0-7D49-48D9-872C-503018479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843" y="1557338"/>
            <a:ext cx="5294674" cy="423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06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be 17">
            <a:extLst>
              <a:ext uri="{FF2B5EF4-FFF2-40B4-BE49-F238E27FC236}">
                <a16:creationId xmlns:a16="http://schemas.microsoft.com/office/drawing/2014/main" id="{4011D9EF-D6DB-4E4F-B817-9F5355F077BC}"/>
              </a:ext>
            </a:extLst>
          </p:cNvPr>
          <p:cNvSpPr/>
          <p:nvPr/>
        </p:nvSpPr>
        <p:spPr>
          <a:xfrm>
            <a:off x="1580200" y="3067157"/>
            <a:ext cx="2278384" cy="723685"/>
          </a:xfrm>
          <a:prstGeom prst="cube">
            <a:avLst>
              <a:gd name="adj" fmla="val 19866"/>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1E12035-B3DA-4112-9DE1-D8E4677F002C}"/>
              </a:ext>
            </a:extLst>
          </p:cNvPr>
          <p:cNvSpPr>
            <a:spLocks noGrp="1"/>
          </p:cNvSpPr>
          <p:nvPr>
            <p:ph type="title"/>
          </p:nvPr>
        </p:nvSpPr>
        <p:spPr/>
        <p:txBody>
          <a:bodyPr/>
          <a:lstStyle/>
          <a:p>
            <a:r>
              <a:rPr lang="en-GB" dirty="0"/>
              <a:t>Bit More DETAIL</a:t>
            </a:r>
          </a:p>
        </p:txBody>
      </p:sp>
      <p:sp>
        <p:nvSpPr>
          <p:cNvPr id="11" name="Teardrop 10">
            <a:extLst>
              <a:ext uri="{FF2B5EF4-FFF2-40B4-BE49-F238E27FC236}">
                <a16:creationId xmlns:a16="http://schemas.microsoft.com/office/drawing/2014/main" id="{7F781707-FA96-4805-9F70-F8CEC7653E6C}"/>
              </a:ext>
            </a:extLst>
          </p:cNvPr>
          <p:cNvSpPr/>
          <p:nvPr/>
        </p:nvSpPr>
        <p:spPr>
          <a:xfrm>
            <a:off x="1264467" y="2755814"/>
            <a:ext cx="127835" cy="141998"/>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12" name="TextBox 11">
            <a:extLst>
              <a:ext uri="{FF2B5EF4-FFF2-40B4-BE49-F238E27FC236}">
                <a16:creationId xmlns:a16="http://schemas.microsoft.com/office/drawing/2014/main" id="{E2D1D670-47DB-4DE3-8AA8-C0F241215C2D}"/>
              </a:ext>
            </a:extLst>
          </p:cNvPr>
          <p:cNvSpPr txBox="1"/>
          <p:nvPr/>
        </p:nvSpPr>
        <p:spPr>
          <a:xfrm>
            <a:off x="510847" y="2678309"/>
            <a:ext cx="1069353" cy="553998"/>
          </a:xfrm>
          <a:prstGeom prst="rect">
            <a:avLst/>
          </a:prstGeom>
          <a:noFill/>
        </p:spPr>
        <p:txBody>
          <a:bodyPr wrap="square" rtlCol="0">
            <a:spAutoFit/>
          </a:bodyPr>
          <a:lstStyle/>
          <a:p>
            <a:r>
              <a:rPr lang="en-GB" sz="1000" dirty="0"/>
              <a:t>Processes – shared address and name space</a:t>
            </a:r>
          </a:p>
        </p:txBody>
      </p:sp>
      <p:sp>
        <p:nvSpPr>
          <p:cNvPr id="16" name="TextBox 15">
            <a:extLst>
              <a:ext uri="{FF2B5EF4-FFF2-40B4-BE49-F238E27FC236}">
                <a16:creationId xmlns:a16="http://schemas.microsoft.com/office/drawing/2014/main" id="{32AF9C8D-9C0E-4561-91E8-570454F89121}"/>
              </a:ext>
            </a:extLst>
          </p:cNvPr>
          <p:cNvSpPr txBox="1"/>
          <p:nvPr/>
        </p:nvSpPr>
        <p:spPr>
          <a:xfrm>
            <a:off x="3920569" y="2509273"/>
            <a:ext cx="2954620" cy="1785104"/>
          </a:xfrm>
          <a:prstGeom prst="rect">
            <a:avLst/>
          </a:prstGeom>
          <a:noFill/>
        </p:spPr>
        <p:txBody>
          <a:bodyPr wrap="square" rtlCol="0">
            <a:spAutoFit/>
          </a:bodyPr>
          <a:lstStyle/>
          <a:p>
            <a:r>
              <a:rPr lang="en-GB" sz="1000" dirty="0"/>
              <a:t>“Contained” Processes</a:t>
            </a:r>
          </a:p>
          <a:p>
            <a:r>
              <a:rPr lang="en-GB" sz="1000" dirty="0"/>
              <a:t>Separate from the other processes on the OS</a:t>
            </a:r>
          </a:p>
          <a:p>
            <a:r>
              <a:rPr lang="en-GB" sz="1000" dirty="0"/>
              <a:t>Sandboxed: own </a:t>
            </a:r>
            <a:r>
              <a:rPr lang="en-GB" sz="1000" b="1" dirty="0"/>
              <a:t>process name space</a:t>
            </a:r>
          </a:p>
          <a:p>
            <a:r>
              <a:rPr lang="en-GB" sz="1000" dirty="0"/>
              <a:t>And </a:t>
            </a:r>
            <a:r>
              <a:rPr lang="en-GB" sz="1000" b="1" dirty="0"/>
              <a:t>C Groups</a:t>
            </a:r>
          </a:p>
          <a:p>
            <a:endParaRPr lang="en-GB" sz="1000" dirty="0"/>
          </a:p>
          <a:p>
            <a:r>
              <a:rPr lang="en-GB" sz="1000" dirty="0"/>
              <a:t>Shell into container – use the one Process</a:t>
            </a:r>
          </a:p>
          <a:p>
            <a:endParaRPr lang="en-GB" sz="1000" dirty="0"/>
          </a:p>
          <a:p>
            <a:r>
              <a:rPr lang="en-GB" sz="1000" dirty="0"/>
              <a:t>When the container starts the process starts and vice versa</a:t>
            </a:r>
          </a:p>
          <a:p>
            <a:r>
              <a:rPr lang="en-GB" sz="1000" dirty="0"/>
              <a:t>Container and Process Lifecycle the same</a:t>
            </a:r>
          </a:p>
          <a:p>
            <a:endParaRPr lang="en-GB" sz="1000" dirty="0"/>
          </a:p>
        </p:txBody>
      </p:sp>
      <p:grpSp>
        <p:nvGrpSpPr>
          <p:cNvPr id="21" name="Group 20">
            <a:extLst>
              <a:ext uri="{FF2B5EF4-FFF2-40B4-BE49-F238E27FC236}">
                <a16:creationId xmlns:a16="http://schemas.microsoft.com/office/drawing/2014/main" id="{80B8328D-516D-48B5-BC44-B8F31FBFE17D}"/>
              </a:ext>
            </a:extLst>
          </p:cNvPr>
          <p:cNvGrpSpPr/>
          <p:nvPr/>
        </p:nvGrpSpPr>
        <p:grpSpPr>
          <a:xfrm>
            <a:off x="1580200" y="2431399"/>
            <a:ext cx="2287263" cy="723685"/>
            <a:chOff x="41781" y="4522812"/>
            <a:chExt cx="2287263" cy="723685"/>
          </a:xfrm>
        </p:grpSpPr>
        <p:sp>
          <p:nvSpPr>
            <p:cNvPr id="20" name="Cube 19">
              <a:extLst>
                <a:ext uri="{FF2B5EF4-FFF2-40B4-BE49-F238E27FC236}">
                  <a16:creationId xmlns:a16="http://schemas.microsoft.com/office/drawing/2014/main" id="{B7733401-44B6-4739-80CA-B2049555AECB}"/>
                </a:ext>
              </a:extLst>
            </p:cNvPr>
            <p:cNvSpPr/>
            <p:nvPr/>
          </p:nvSpPr>
          <p:spPr>
            <a:xfrm>
              <a:off x="50660" y="4522812"/>
              <a:ext cx="2278384" cy="723685"/>
            </a:xfrm>
            <a:prstGeom prst="cube">
              <a:avLst>
                <a:gd name="adj" fmla="val 19866"/>
              </a:avLst>
            </a:prstGeom>
            <a:solidFill>
              <a:srgbClr val="328CCC"/>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Rounded Corners 14">
              <a:extLst>
                <a:ext uri="{FF2B5EF4-FFF2-40B4-BE49-F238E27FC236}">
                  <a16:creationId xmlns:a16="http://schemas.microsoft.com/office/drawing/2014/main" id="{4D83E7AC-32C9-42AA-A62F-20E6AF687BDA}"/>
                </a:ext>
              </a:extLst>
            </p:cNvPr>
            <p:cNvSpPr/>
            <p:nvPr/>
          </p:nvSpPr>
          <p:spPr>
            <a:xfrm>
              <a:off x="1794424" y="4731610"/>
              <a:ext cx="351497" cy="3607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ardrop 5">
              <a:extLst>
                <a:ext uri="{FF2B5EF4-FFF2-40B4-BE49-F238E27FC236}">
                  <a16:creationId xmlns:a16="http://schemas.microsoft.com/office/drawing/2014/main" id="{1979ABC6-E3E1-4A4E-8FD6-5D5CB66FC6B5}"/>
                </a:ext>
              </a:extLst>
            </p:cNvPr>
            <p:cNvSpPr/>
            <p:nvPr/>
          </p:nvSpPr>
          <p:spPr>
            <a:xfrm>
              <a:off x="284999" y="4957316"/>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7" name="Teardrop 6">
              <a:extLst>
                <a:ext uri="{FF2B5EF4-FFF2-40B4-BE49-F238E27FC236}">
                  <a16:creationId xmlns:a16="http://schemas.microsoft.com/office/drawing/2014/main" id="{678F3819-FF6E-459A-859B-CA685B3F3468}"/>
                </a:ext>
              </a:extLst>
            </p:cNvPr>
            <p:cNvSpPr/>
            <p:nvPr/>
          </p:nvSpPr>
          <p:spPr>
            <a:xfrm>
              <a:off x="517832" y="4970018"/>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8" name="Teardrop 7">
              <a:extLst>
                <a:ext uri="{FF2B5EF4-FFF2-40B4-BE49-F238E27FC236}">
                  <a16:creationId xmlns:a16="http://schemas.microsoft.com/office/drawing/2014/main" id="{F884D748-3E74-4992-AC11-74CCD711C2FE}"/>
                </a:ext>
              </a:extLst>
            </p:cNvPr>
            <p:cNvSpPr/>
            <p:nvPr/>
          </p:nvSpPr>
          <p:spPr>
            <a:xfrm>
              <a:off x="780298" y="4965784"/>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9" name="Teardrop 8">
              <a:extLst>
                <a:ext uri="{FF2B5EF4-FFF2-40B4-BE49-F238E27FC236}">
                  <a16:creationId xmlns:a16="http://schemas.microsoft.com/office/drawing/2014/main" id="{5CD96890-FE57-47CF-836F-1163BF22221D}"/>
                </a:ext>
              </a:extLst>
            </p:cNvPr>
            <p:cNvSpPr/>
            <p:nvPr/>
          </p:nvSpPr>
          <p:spPr>
            <a:xfrm>
              <a:off x="1055465" y="4898050"/>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10" name="Teardrop 9">
              <a:extLst>
                <a:ext uri="{FF2B5EF4-FFF2-40B4-BE49-F238E27FC236}">
                  <a16:creationId xmlns:a16="http://schemas.microsoft.com/office/drawing/2014/main" id="{A0E4C011-F02E-4301-8EC9-21135108C632}"/>
                </a:ext>
              </a:extLst>
            </p:cNvPr>
            <p:cNvSpPr/>
            <p:nvPr/>
          </p:nvSpPr>
          <p:spPr>
            <a:xfrm>
              <a:off x="1351796" y="4889585"/>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14" name="Teardrop 13">
              <a:extLst>
                <a:ext uri="{FF2B5EF4-FFF2-40B4-BE49-F238E27FC236}">
                  <a16:creationId xmlns:a16="http://schemas.microsoft.com/office/drawing/2014/main" id="{A949973C-9D5C-4F9F-9457-E781664791E5}"/>
                </a:ext>
              </a:extLst>
            </p:cNvPr>
            <p:cNvSpPr/>
            <p:nvPr/>
          </p:nvSpPr>
          <p:spPr>
            <a:xfrm>
              <a:off x="1923235" y="4811207"/>
              <a:ext cx="161838" cy="161874"/>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P</a:t>
              </a:r>
            </a:p>
          </p:txBody>
        </p:sp>
        <p:sp>
          <p:nvSpPr>
            <p:cNvPr id="5" name="TextBox 4">
              <a:extLst>
                <a:ext uri="{FF2B5EF4-FFF2-40B4-BE49-F238E27FC236}">
                  <a16:creationId xmlns:a16="http://schemas.microsoft.com/office/drawing/2014/main" id="{9C6BD6F0-C32E-4370-B8A4-5B12CCC55D36}"/>
                </a:ext>
              </a:extLst>
            </p:cNvPr>
            <p:cNvSpPr txBox="1"/>
            <p:nvPr/>
          </p:nvSpPr>
          <p:spPr>
            <a:xfrm>
              <a:off x="41781" y="4600686"/>
              <a:ext cx="1271016" cy="369332"/>
            </a:xfrm>
            <a:prstGeom prst="rect">
              <a:avLst/>
            </a:prstGeom>
            <a:noFill/>
          </p:spPr>
          <p:txBody>
            <a:bodyPr wrap="square" rtlCol="0">
              <a:spAutoFit/>
            </a:bodyPr>
            <a:lstStyle/>
            <a:p>
              <a:r>
                <a:rPr lang="en-GB" dirty="0">
                  <a:solidFill>
                    <a:schemeClr val="bg1"/>
                  </a:solidFill>
                </a:rPr>
                <a:t>OS: Linux</a:t>
              </a:r>
            </a:p>
          </p:txBody>
        </p:sp>
      </p:grpSp>
      <p:sp>
        <p:nvSpPr>
          <p:cNvPr id="22" name="TextBox 21">
            <a:extLst>
              <a:ext uri="{FF2B5EF4-FFF2-40B4-BE49-F238E27FC236}">
                <a16:creationId xmlns:a16="http://schemas.microsoft.com/office/drawing/2014/main" id="{39EDD48E-A1A1-4FD7-BD6B-79DC4E999087}"/>
              </a:ext>
            </a:extLst>
          </p:cNvPr>
          <p:cNvSpPr txBox="1"/>
          <p:nvPr/>
        </p:nvSpPr>
        <p:spPr>
          <a:xfrm>
            <a:off x="2009780" y="3298660"/>
            <a:ext cx="1491883" cy="369332"/>
          </a:xfrm>
          <a:prstGeom prst="rect">
            <a:avLst/>
          </a:prstGeom>
          <a:noFill/>
        </p:spPr>
        <p:txBody>
          <a:bodyPr wrap="none" rtlCol="0">
            <a:spAutoFit/>
          </a:bodyPr>
          <a:lstStyle/>
          <a:p>
            <a:r>
              <a:rPr lang="en-GB" b="1" dirty="0">
                <a:solidFill>
                  <a:schemeClr val="bg1"/>
                </a:solidFill>
              </a:rPr>
              <a:t>FIRMWARE</a:t>
            </a:r>
          </a:p>
        </p:txBody>
      </p:sp>
      <p:sp>
        <p:nvSpPr>
          <p:cNvPr id="23" name="TextBox 22">
            <a:extLst>
              <a:ext uri="{FF2B5EF4-FFF2-40B4-BE49-F238E27FC236}">
                <a16:creationId xmlns:a16="http://schemas.microsoft.com/office/drawing/2014/main" id="{7CCFCAAF-3F26-4938-BC8F-1BC7D48654EA}"/>
              </a:ext>
            </a:extLst>
          </p:cNvPr>
          <p:cNvSpPr txBox="1"/>
          <p:nvPr/>
        </p:nvSpPr>
        <p:spPr>
          <a:xfrm>
            <a:off x="2056251" y="2035542"/>
            <a:ext cx="1312732" cy="369332"/>
          </a:xfrm>
          <a:prstGeom prst="rect">
            <a:avLst/>
          </a:prstGeom>
          <a:noFill/>
        </p:spPr>
        <p:txBody>
          <a:bodyPr wrap="none" rtlCol="0">
            <a:spAutoFit/>
          </a:bodyPr>
          <a:lstStyle/>
          <a:p>
            <a:r>
              <a:rPr lang="en-GB" b="1" dirty="0"/>
              <a:t>RUNTIME</a:t>
            </a:r>
          </a:p>
        </p:txBody>
      </p:sp>
      <p:sp>
        <p:nvSpPr>
          <p:cNvPr id="24" name="TextBox 23">
            <a:extLst>
              <a:ext uri="{FF2B5EF4-FFF2-40B4-BE49-F238E27FC236}">
                <a16:creationId xmlns:a16="http://schemas.microsoft.com/office/drawing/2014/main" id="{82F48E1F-BC82-45E7-82B4-5F5AA9071C13}"/>
              </a:ext>
            </a:extLst>
          </p:cNvPr>
          <p:cNvSpPr txBox="1"/>
          <p:nvPr/>
        </p:nvSpPr>
        <p:spPr>
          <a:xfrm>
            <a:off x="7310041" y="2150255"/>
            <a:ext cx="968920" cy="369332"/>
          </a:xfrm>
          <a:prstGeom prst="rect">
            <a:avLst/>
          </a:prstGeom>
          <a:noFill/>
        </p:spPr>
        <p:txBody>
          <a:bodyPr wrap="none" rtlCol="0">
            <a:spAutoFit/>
          </a:bodyPr>
          <a:lstStyle/>
          <a:p>
            <a:r>
              <a:rPr lang="en-GB" b="1" dirty="0"/>
              <a:t>IMAGE</a:t>
            </a:r>
          </a:p>
        </p:txBody>
      </p:sp>
      <p:sp>
        <p:nvSpPr>
          <p:cNvPr id="25" name="TextBox 24">
            <a:extLst>
              <a:ext uri="{FF2B5EF4-FFF2-40B4-BE49-F238E27FC236}">
                <a16:creationId xmlns:a16="http://schemas.microsoft.com/office/drawing/2014/main" id="{E7AB2C81-96CB-4C53-977C-C33B6D7DEEC4}"/>
              </a:ext>
            </a:extLst>
          </p:cNvPr>
          <p:cNvSpPr txBox="1"/>
          <p:nvPr/>
        </p:nvSpPr>
        <p:spPr>
          <a:xfrm>
            <a:off x="663247" y="2830709"/>
            <a:ext cx="1069353" cy="553998"/>
          </a:xfrm>
          <a:prstGeom prst="rect">
            <a:avLst/>
          </a:prstGeom>
          <a:noFill/>
        </p:spPr>
        <p:txBody>
          <a:bodyPr wrap="square" rtlCol="0">
            <a:spAutoFit/>
          </a:bodyPr>
          <a:lstStyle/>
          <a:p>
            <a:r>
              <a:rPr lang="en-GB" sz="1000" dirty="0"/>
              <a:t>Processes – shared address and name space</a:t>
            </a:r>
          </a:p>
        </p:txBody>
      </p:sp>
    </p:spTree>
    <p:extLst>
      <p:ext uri="{BB962C8B-B14F-4D97-AF65-F5344CB8AC3E}">
        <p14:creationId xmlns:p14="http://schemas.microsoft.com/office/powerpoint/2010/main" val="184709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476" y="1600199"/>
            <a:ext cx="3539266" cy="4297680"/>
          </a:xfrm>
        </p:spPr>
        <p:txBody>
          <a:bodyPr anchor="ctr">
            <a:normAutofit/>
          </a:bodyPr>
          <a:lstStyle/>
          <a:p>
            <a:r>
              <a:rPr lang="en-US"/>
              <a:t>Thank you</a:t>
            </a:r>
            <a:endParaRPr lang="en-US" dirty="0"/>
          </a:p>
        </p:txBody>
      </p:sp>
      <p:pic>
        <p:nvPicPr>
          <p:cNvPr id="5" name="Content Placeholder 4" descr="A close up of a sign&#10;&#10;Description automatically generated">
            <a:extLst>
              <a:ext uri="{FF2B5EF4-FFF2-40B4-BE49-F238E27FC236}">
                <a16:creationId xmlns:a16="http://schemas.microsoft.com/office/drawing/2014/main" id="{39FC2DEE-87B4-4F16-8692-06D10FD57128}"/>
              </a:ext>
            </a:extLst>
          </p:cNvPr>
          <p:cNvPicPr>
            <a:picLocks noGrp="1" noChangeAspect="1"/>
          </p:cNvPicPr>
          <p:nvPr>
            <p:ph idx="1"/>
          </p:nvPr>
        </p:nvPicPr>
        <p:blipFill rotWithShape="1">
          <a:blip r:embed="rId3"/>
          <a:srcRect t="24843" b="24844"/>
          <a:stretch/>
        </p:blipFill>
        <p:spPr>
          <a:xfrm>
            <a:off x="-75501" y="1"/>
            <a:ext cx="12267501" cy="6858000"/>
          </a:xfrm>
        </p:spPr>
      </p:pic>
    </p:spTree>
    <p:extLst>
      <p:ext uri="{BB962C8B-B14F-4D97-AF65-F5344CB8AC3E}">
        <p14:creationId xmlns:p14="http://schemas.microsoft.com/office/powerpoint/2010/main" val="67893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dirty="0" err="1"/>
              <a:t>NEtwork</a:t>
            </a:r>
            <a:endParaRPr lang="en-US" sz="5400" dirty="0"/>
          </a:p>
        </p:txBody>
      </p:sp>
      <p:sp>
        <p:nvSpPr>
          <p:cNvPr id="3" name="Content Placeholder 2"/>
          <p:cNvSpPr>
            <a:spLocks noGrp="1"/>
          </p:cNvSpPr>
          <p:nvPr>
            <p:ph idx="1"/>
          </p:nvPr>
        </p:nvSpPr>
        <p:spPr>
          <a:xfrm>
            <a:off x="8453071" y="964028"/>
            <a:ext cx="2770873" cy="4196299"/>
          </a:xfrm>
        </p:spPr>
        <p:txBody>
          <a:bodyPr vert="horz" lIns="91440" tIns="91440" rIns="91440" bIns="91440" rtlCol="0" anchor="ctr">
            <a:normAutofit/>
          </a:bodyPr>
          <a:lstStyle/>
          <a:p>
            <a:pPr marL="0" indent="0">
              <a:buNone/>
            </a:pPr>
            <a:endParaRPr lang="en-US" sz="1800" cap="all" dirty="0"/>
          </a:p>
        </p:txBody>
      </p:sp>
      <p:cxnSp>
        <p:nvCxnSpPr>
          <p:cNvPr id="21" name="Straight Connector 20">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4663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4476" y="1600199"/>
            <a:ext cx="3539266" cy="4297680"/>
          </a:xfrm>
        </p:spPr>
        <p:txBody>
          <a:bodyPr anchor="ctr">
            <a:normAutofit/>
          </a:bodyPr>
          <a:lstStyle/>
          <a:p>
            <a:r>
              <a:rPr lang="en-US" dirty="0"/>
              <a:t>AGENDA</a:t>
            </a:r>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24851" y="1600199"/>
            <a:ext cx="6130003" cy="4297680"/>
          </a:xfrm>
        </p:spPr>
        <p:txBody>
          <a:bodyPr anchor="ctr">
            <a:normAutofit/>
          </a:bodyPr>
          <a:lstStyle/>
          <a:p>
            <a:r>
              <a:rPr lang="en-US" dirty="0"/>
              <a:t>Talk: Shipping Containers – to virtualization and containers are changing software development</a:t>
            </a:r>
          </a:p>
          <a:p>
            <a:pPr lvl="1"/>
            <a:r>
              <a:rPr lang="en-US" dirty="0"/>
              <a:t>The formation of Scrum</a:t>
            </a:r>
          </a:p>
          <a:p>
            <a:pPr lvl="1"/>
            <a:r>
              <a:rPr lang="en-US" dirty="0"/>
              <a:t>Agile Manifesto</a:t>
            </a:r>
          </a:p>
          <a:p>
            <a:pPr lvl="1"/>
            <a:r>
              <a:rPr lang="en-US" dirty="0"/>
              <a:t>Rise of Scrum</a:t>
            </a:r>
          </a:p>
          <a:p>
            <a:pPr lvl="1"/>
            <a:r>
              <a:rPr lang="en-US" dirty="0"/>
              <a:t>Scaling Scrum and Agile</a:t>
            </a:r>
          </a:p>
          <a:p>
            <a:r>
              <a:rPr lang="en-US" dirty="0"/>
              <a:t>Discussion: </a:t>
            </a:r>
            <a:r>
              <a:rPr lang="en-US" dirty="0" err="1"/>
              <a:t>TBSCall</a:t>
            </a:r>
            <a:r>
              <a:rPr lang="en-US" dirty="0"/>
              <a:t> sprints should be 1 calendar month</a:t>
            </a:r>
          </a:p>
          <a:p>
            <a:r>
              <a:rPr lang="en-US" dirty="0"/>
              <a:t>Dev Intro: </a:t>
            </a:r>
            <a:r>
              <a:rPr lang="en-US"/>
              <a:t>Running Docker</a:t>
            </a:r>
            <a:endParaRPr lang="en-US" dirty="0"/>
          </a:p>
          <a:p>
            <a:pPr lvl="1"/>
            <a:endParaRPr lang="en-US" dirty="0"/>
          </a:p>
          <a:p>
            <a:r>
              <a:rPr lang="en-US" dirty="0"/>
              <a:t>Drinks / Networking</a:t>
            </a:r>
          </a:p>
        </p:txBody>
      </p:sp>
      <p:sp>
        <p:nvSpPr>
          <p:cNvPr id="6" name="Footer Placeholder 4">
            <a:extLst>
              <a:ext uri="{FF2B5EF4-FFF2-40B4-BE49-F238E27FC236}">
                <a16:creationId xmlns:a16="http://schemas.microsoft.com/office/drawing/2014/main" id="{221464BB-2F2F-4EA7-8E71-EEFF334486FB}"/>
              </a:ext>
            </a:extLst>
          </p:cNvPr>
          <p:cNvSpPr>
            <a:spLocks noGrp="1"/>
          </p:cNvSpPr>
          <p:nvPr>
            <p:ph type="ftr" sz="quarter" idx="11"/>
          </p:nvPr>
        </p:nvSpPr>
        <p:spPr>
          <a:xfrm>
            <a:off x="106379" y="6341855"/>
            <a:ext cx="4973915" cy="309201"/>
          </a:xfrm>
        </p:spPr>
        <p:txBody>
          <a:bodyPr/>
          <a:lstStyle/>
          <a:p>
            <a:r>
              <a:rPr lang="en-US" dirty="0"/>
              <a:t>JP McGinty 2019 ©</a:t>
            </a:r>
          </a:p>
        </p:txBody>
      </p:sp>
    </p:spTree>
    <p:extLst>
      <p:ext uri="{BB962C8B-B14F-4D97-AF65-F5344CB8AC3E}">
        <p14:creationId xmlns:p14="http://schemas.microsoft.com/office/powerpoint/2010/main" val="333128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4476" y="1600199"/>
            <a:ext cx="3539266" cy="4297680"/>
          </a:xfrm>
        </p:spPr>
        <p:txBody>
          <a:bodyPr anchor="ctr">
            <a:normAutofit/>
          </a:bodyPr>
          <a:lstStyle/>
          <a:p>
            <a:r>
              <a:rPr lang="en-US"/>
              <a:t>Thank you</a:t>
            </a:r>
            <a:endParaRPr lang="en-US" dirty="0"/>
          </a:p>
        </p:txBody>
      </p:sp>
      <p:cxnSp>
        <p:nvCxnSpPr>
          <p:cNvPr id="11" name="Straight Connector 1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sign&#10;&#10;Description automatically generated">
            <a:extLst>
              <a:ext uri="{FF2B5EF4-FFF2-40B4-BE49-F238E27FC236}">
                <a16:creationId xmlns:a16="http://schemas.microsoft.com/office/drawing/2014/main" id="{39FC2DEE-87B4-4F16-8692-06D10FD57128}"/>
              </a:ext>
            </a:extLst>
          </p:cNvPr>
          <p:cNvPicPr>
            <a:picLocks noGrp="1" noChangeAspect="1"/>
          </p:cNvPicPr>
          <p:nvPr>
            <p:ph idx="1"/>
          </p:nvPr>
        </p:nvPicPr>
        <p:blipFill rotWithShape="1">
          <a:blip r:embed="rId3"/>
          <a:srcRect t="24843" b="24844"/>
          <a:stretch/>
        </p:blipFill>
        <p:spPr>
          <a:xfrm>
            <a:off x="-75501" y="1"/>
            <a:ext cx="12267501" cy="6858000"/>
          </a:xfrm>
        </p:spPr>
      </p:pic>
      <p:sp>
        <p:nvSpPr>
          <p:cNvPr id="6" name="Footer Placeholder 4">
            <a:extLst>
              <a:ext uri="{FF2B5EF4-FFF2-40B4-BE49-F238E27FC236}">
                <a16:creationId xmlns:a16="http://schemas.microsoft.com/office/drawing/2014/main" id="{33F4808F-292F-4E21-B195-F78A667D2BFF}"/>
              </a:ext>
            </a:extLst>
          </p:cNvPr>
          <p:cNvSpPr>
            <a:spLocks noGrp="1"/>
          </p:cNvSpPr>
          <p:nvPr>
            <p:ph type="ftr" sz="quarter" idx="11"/>
          </p:nvPr>
        </p:nvSpPr>
        <p:spPr>
          <a:xfrm>
            <a:off x="106379" y="6341855"/>
            <a:ext cx="4973915" cy="309201"/>
          </a:xfrm>
        </p:spPr>
        <p:txBody>
          <a:bodyPr/>
          <a:lstStyle/>
          <a:p>
            <a:r>
              <a:rPr lang="en-US" dirty="0"/>
              <a:t>JP McGinty 2019 ©</a:t>
            </a:r>
          </a:p>
        </p:txBody>
      </p:sp>
    </p:spTree>
    <p:extLst>
      <p:ext uri="{BB962C8B-B14F-4D97-AF65-F5344CB8AC3E}">
        <p14:creationId xmlns:p14="http://schemas.microsoft.com/office/powerpoint/2010/main" val="345104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19EB-35AF-402B-9A0D-E631F55F1432}"/>
              </a:ext>
            </a:extLst>
          </p:cNvPr>
          <p:cNvSpPr>
            <a:spLocks noGrp="1"/>
          </p:cNvSpPr>
          <p:nvPr>
            <p:ph type="title"/>
          </p:nvPr>
        </p:nvSpPr>
        <p:spPr/>
        <p:txBody>
          <a:bodyPr/>
          <a:lstStyle/>
          <a:p>
            <a:endParaRPr lang="en-GB"/>
          </a:p>
        </p:txBody>
      </p:sp>
      <p:pic>
        <p:nvPicPr>
          <p:cNvPr id="8" name="Content Placeholder 7" descr="A picture containing person, wearing&#10;&#10;Description automatically generated">
            <a:extLst>
              <a:ext uri="{FF2B5EF4-FFF2-40B4-BE49-F238E27FC236}">
                <a16:creationId xmlns:a16="http://schemas.microsoft.com/office/drawing/2014/main" id="{374972E8-3D6D-46A9-A4EA-942D67011641}"/>
              </a:ext>
            </a:extLst>
          </p:cNvPr>
          <p:cNvPicPr>
            <a:picLocks noGrp="1" noChangeAspect="1"/>
          </p:cNvPicPr>
          <p:nvPr>
            <p:ph idx="1"/>
          </p:nvPr>
        </p:nvPicPr>
        <p:blipFill rotWithShape="1">
          <a:blip r:embed="rId2"/>
          <a:srcRect t="36371" b="26128"/>
          <a:stretch/>
        </p:blipFill>
        <p:spPr>
          <a:xfrm>
            <a:off x="0" y="0"/>
            <a:ext cx="12192000" cy="6858000"/>
          </a:xfrm>
        </p:spPr>
      </p:pic>
      <p:sp>
        <p:nvSpPr>
          <p:cNvPr id="16" name="TextBox 15">
            <a:extLst>
              <a:ext uri="{FF2B5EF4-FFF2-40B4-BE49-F238E27FC236}">
                <a16:creationId xmlns:a16="http://schemas.microsoft.com/office/drawing/2014/main" id="{602EDBC3-BD40-4662-94F4-9B18A38D895F}"/>
              </a:ext>
            </a:extLst>
          </p:cNvPr>
          <p:cNvSpPr txBox="1"/>
          <p:nvPr/>
        </p:nvSpPr>
        <p:spPr>
          <a:xfrm>
            <a:off x="3264175" y="5411450"/>
            <a:ext cx="6136259" cy="1446550"/>
          </a:xfrm>
          <a:prstGeom prst="rect">
            <a:avLst/>
          </a:prstGeom>
          <a:solidFill>
            <a:srgbClr val="00B0F0">
              <a:alpha val="72000"/>
            </a:srgbClr>
          </a:solidFill>
        </p:spPr>
        <p:txBody>
          <a:bodyPr wrap="square" rtlCol="0">
            <a:spAutoFit/>
          </a:bodyPr>
          <a:lstStyle/>
          <a:p>
            <a:pPr algn="ctr"/>
            <a:r>
              <a:rPr lang="en-GB" sz="4400" dirty="0">
                <a:solidFill>
                  <a:schemeClr val="bg1"/>
                </a:solidFill>
              </a:rPr>
              <a:t>VIRTUALISATION in Development</a:t>
            </a:r>
          </a:p>
        </p:txBody>
      </p:sp>
    </p:spTree>
    <p:extLst>
      <p:ext uri="{BB962C8B-B14F-4D97-AF65-F5344CB8AC3E}">
        <p14:creationId xmlns:p14="http://schemas.microsoft.com/office/powerpoint/2010/main" val="141474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E78B-6BE3-4361-B315-BD488F9D9406}"/>
              </a:ext>
            </a:extLst>
          </p:cNvPr>
          <p:cNvSpPr>
            <a:spLocks noGrp="1"/>
          </p:cNvSpPr>
          <p:nvPr>
            <p:ph type="title"/>
          </p:nvPr>
        </p:nvSpPr>
        <p:spPr/>
        <p:txBody>
          <a:bodyPr/>
          <a:lstStyle/>
          <a:p>
            <a:endParaRPr lang="en-GB" dirty="0"/>
          </a:p>
        </p:txBody>
      </p:sp>
      <p:pic>
        <p:nvPicPr>
          <p:cNvPr id="5" name="Content Placeholder 4" descr="A person in glasses looking at the camera&#10;&#10;Description automatically generated">
            <a:extLst>
              <a:ext uri="{FF2B5EF4-FFF2-40B4-BE49-F238E27FC236}">
                <a16:creationId xmlns:a16="http://schemas.microsoft.com/office/drawing/2014/main" id="{9E050099-7A73-433C-B9A2-FDBD1C5C828C}"/>
              </a:ext>
            </a:extLst>
          </p:cNvPr>
          <p:cNvPicPr>
            <a:picLocks noGrp="1" noChangeAspect="1"/>
          </p:cNvPicPr>
          <p:nvPr>
            <p:ph idx="1"/>
          </p:nvPr>
        </p:nvPicPr>
        <p:blipFill rotWithShape="1">
          <a:blip r:embed="rId2"/>
          <a:srcRect b="15488"/>
          <a:stretch/>
        </p:blipFill>
        <p:spPr>
          <a:xfrm>
            <a:off x="0" y="1"/>
            <a:ext cx="12192000" cy="6858000"/>
          </a:xfrm>
        </p:spPr>
      </p:pic>
      <p:sp>
        <p:nvSpPr>
          <p:cNvPr id="8" name="TextBox 7">
            <a:extLst>
              <a:ext uri="{FF2B5EF4-FFF2-40B4-BE49-F238E27FC236}">
                <a16:creationId xmlns:a16="http://schemas.microsoft.com/office/drawing/2014/main" id="{793CE56E-953E-4CA8-BAA3-D74D332D8608}"/>
              </a:ext>
            </a:extLst>
          </p:cNvPr>
          <p:cNvSpPr txBox="1"/>
          <p:nvPr/>
        </p:nvSpPr>
        <p:spPr>
          <a:xfrm>
            <a:off x="2894305" y="5883591"/>
            <a:ext cx="6136259" cy="769441"/>
          </a:xfrm>
          <a:prstGeom prst="rect">
            <a:avLst/>
          </a:prstGeom>
          <a:solidFill>
            <a:srgbClr val="00B0F0">
              <a:alpha val="72000"/>
            </a:srgbClr>
          </a:solidFill>
        </p:spPr>
        <p:txBody>
          <a:bodyPr wrap="square" rtlCol="0">
            <a:spAutoFit/>
          </a:bodyPr>
          <a:lstStyle/>
          <a:p>
            <a:pPr algn="ctr"/>
            <a:r>
              <a:rPr lang="en-GB" sz="4400" dirty="0">
                <a:solidFill>
                  <a:schemeClr val="bg1"/>
                </a:solidFill>
              </a:rPr>
              <a:t>WHY?</a:t>
            </a:r>
          </a:p>
        </p:txBody>
      </p:sp>
    </p:spTree>
    <p:extLst>
      <p:ext uri="{BB962C8B-B14F-4D97-AF65-F5344CB8AC3E}">
        <p14:creationId xmlns:p14="http://schemas.microsoft.com/office/powerpoint/2010/main" val="367463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p:txBody>
          <a:bodyPr/>
          <a:lstStyle/>
          <a:p>
            <a:r>
              <a:rPr lang="en-GB" dirty="0"/>
              <a:t>Developer: </a:t>
            </a:r>
            <a:br>
              <a:rPr lang="en-GB" dirty="0"/>
            </a:br>
            <a:r>
              <a:rPr lang="en-GB" dirty="0"/>
              <a:t>MULTIPLE OPERATING SYSTEMS to Play on</a:t>
            </a:r>
          </a:p>
        </p:txBody>
      </p:sp>
      <p:pic>
        <p:nvPicPr>
          <p:cNvPr id="2050" name="Picture 2" descr="Image result for linux logo">
            <a:extLst>
              <a:ext uri="{FF2B5EF4-FFF2-40B4-BE49-F238E27FC236}">
                <a16:creationId xmlns:a16="http://schemas.microsoft.com/office/drawing/2014/main" id="{91E795E5-0604-40A0-9EDE-402FB321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63" y="3698698"/>
            <a:ext cx="2309271" cy="2746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OS logo">
            <a:extLst>
              <a:ext uri="{FF2B5EF4-FFF2-40B4-BE49-F238E27FC236}">
                <a16:creationId xmlns:a16="http://schemas.microsoft.com/office/drawing/2014/main" id="{413DB950-4811-44F6-A2F9-BD2F19837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211" y="2878916"/>
            <a:ext cx="5254377" cy="52543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indows OS logo">
            <a:extLst>
              <a:ext uri="{FF2B5EF4-FFF2-40B4-BE49-F238E27FC236}">
                <a16:creationId xmlns:a16="http://schemas.microsoft.com/office/drawing/2014/main" id="{249724C3-CA0A-47AF-A121-0564C44F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588" y="3698698"/>
            <a:ext cx="4142208" cy="274646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C5F09D-2F7B-43B2-A92D-F9F8942E94B6}"/>
              </a:ext>
            </a:extLst>
          </p:cNvPr>
          <p:cNvSpPr>
            <a:spLocks noGrp="1"/>
          </p:cNvSpPr>
          <p:nvPr>
            <p:ph idx="1"/>
          </p:nvPr>
        </p:nvSpPr>
        <p:spPr>
          <a:xfrm>
            <a:off x="157164" y="1273830"/>
            <a:ext cx="11877672" cy="2291304"/>
          </a:xfrm>
        </p:spPr>
        <p:txBody>
          <a:bodyPr>
            <a:normAutofit fontScale="77500" lnSpcReduction="20000"/>
          </a:bodyPr>
          <a:lstStyle/>
          <a:p>
            <a:pPr marL="742950" indent="-742950">
              <a:buAutoNum type="arabicPeriod"/>
            </a:pPr>
            <a:r>
              <a:rPr lang="en-GB" sz="3600" dirty="0"/>
              <a:t>Development</a:t>
            </a:r>
          </a:p>
          <a:p>
            <a:pPr marL="742950" indent="-742950">
              <a:buAutoNum type="arabicPeriod"/>
            </a:pPr>
            <a:r>
              <a:rPr lang="en-GB" sz="3600" dirty="0"/>
              <a:t>Testing: newer/older OS, different OS</a:t>
            </a:r>
          </a:p>
          <a:p>
            <a:pPr marL="742950" indent="-742950">
              <a:buAutoNum type="arabicPeriod"/>
            </a:pPr>
            <a:r>
              <a:rPr lang="en-GB" sz="3600" dirty="0"/>
              <a:t>Playing</a:t>
            </a:r>
          </a:p>
          <a:p>
            <a:pPr marL="742950" indent="-742950">
              <a:buAutoNum type="arabicPeriod"/>
            </a:pPr>
            <a:r>
              <a:rPr lang="en-GB" sz="3600" dirty="0"/>
              <a:t>Security</a:t>
            </a:r>
          </a:p>
          <a:p>
            <a:endParaRPr lang="en-GB" dirty="0"/>
          </a:p>
          <a:p>
            <a:endParaRPr lang="en-GB" dirty="0"/>
          </a:p>
        </p:txBody>
      </p:sp>
    </p:spTree>
    <p:extLst>
      <p:ext uri="{BB962C8B-B14F-4D97-AF65-F5344CB8AC3E}">
        <p14:creationId xmlns:p14="http://schemas.microsoft.com/office/powerpoint/2010/main" val="3758339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75D0-03BC-488C-B393-B665EAC66DFA}"/>
              </a:ext>
            </a:extLst>
          </p:cNvPr>
          <p:cNvSpPr>
            <a:spLocks noGrp="1"/>
          </p:cNvSpPr>
          <p:nvPr>
            <p:ph type="title"/>
          </p:nvPr>
        </p:nvSpPr>
        <p:spPr/>
        <p:txBody>
          <a:bodyPr/>
          <a:lstStyle/>
          <a:p>
            <a:r>
              <a:rPr lang="en-GB" dirty="0"/>
              <a:t>Basic computer terminology</a:t>
            </a:r>
            <a:br>
              <a:rPr lang="en-GB" dirty="0"/>
            </a:br>
            <a:endParaRPr lang="en-GB" dirty="0"/>
          </a:p>
        </p:txBody>
      </p:sp>
      <p:sp>
        <p:nvSpPr>
          <p:cNvPr id="10" name="Cube 9">
            <a:extLst>
              <a:ext uri="{FF2B5EF4-FFF2-40B4-BE49-F238E27FC236}">
                <a16:creationId xmlns:a16="http://schemas.microsoft.com/office/drawing/2014/main" id="{67E3062A-DFA2-43D8-B706-BCF4EC1A4DBA}"/>
              </a:ext>
            </a:extLst>
          </p:cNvPr>
          <p:cNvSpPr/>
          <p:nvPr/>
        </p:nvSpPr>
        <p:spPr>
          <a:xfrm>
            <a:off x="6528020" y="3840481"/>
            <a:ext cx="5080884" cy="1520688"/>
          </a:xfrm>
          <a:prstGeom prst="cube">
            <a:avLst>
              <a:gd name="adj" fmla="val 6055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1" name="Cube 10">
            <a:extLst>
              <a:ext uri="{FF2B5EF4-FFF2-40B4-BE49-F238E27FC236}">
                <a16:creationId xmlns:a16="http://schemas.microsoft.com/office/drawing/2014/main" id="{13F980D3-261C-415B-B27C-7E00E116C3EE}"/>
              </a:ext>
            </a:extLst>
          </p:cNvPr>
          <p:cNvSpPr/>
          <p:nvPr/>
        </p:nvSpPr>
        <p:spPr>
          <a:xfrm>
            <a:off x="6528020" y="3129834"/>
            <a:ext cx="5080884" cy="1520688"/>
          </a:xfrm>
          <a:prstGeom prst="cube">
            <a:avLst>
              <a:gd name="adj" fmla="val 60556"/>
            </a:avLst>
          </a:prstGeom>
          <a:solidFill>
            <a:schemeClr val="accent4"/>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be 11">
            <a:extLst>
              <a:ext uri="{FF2B5EF4-FFF2-40B4-BE49-F238E27FC236}">
                <a16:creationId xmlns:a16="http://schemas.microsoft.com/office/drawing/2014/main" id="{8946619B-BD0A-4BE5-992B-358920F43C43}"/>
              </a:ext>
            </a:extLst>
          </p:cNvPr>
          <p:cNvSpPr/>
          <p:nvPr/>
        </p:nvSpPr>
        <p:spPr>
          <a:xfrm>
            <a:off x="6528020" y="2419187"/>
            <a:ext cx="5080884" cy="1520688"/>
          </a:xfrm>
          <a:prstGeom prst="cube">
            <a:avLst>
              <a:gd name="adj" fmla="val 60556"/>
            </a:avLst>
          </a:prstGeom>
          <a:solidFill>
            <a:srgbClr val="0070C0"/>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a:extLst>
              <a:ext uri="{FF2B5EF4-FFF2-40B4-BE49-F238E27FC236}">
                <a16:creationId xmlns:a16="http://schemas.microsoft.com/office/drawing/2014/main" id="{678FCE5D-03AB-46E3-B883-FA3456F13BC9}"/>
              </a:ext>
            </a:extLst>
          </p:cNvPr>
          <p:cNvSpPr/>
          <p:nvPr/>
        </p:nvSpPr>
        <p:spPr>
          <a:xfrm>
            <a:off x="6528020" y="1708540"/>
            <a:ext cx="5080884" cy="1520688"/>
          </a:xfrm>
          <a:prstGeom prst="cube">
            <a:avLst>
              <a:gd name="adj" fmla="val 60556"/>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FBCD14-D7D7-484A-A5B3-0C9AA0F26543}"/>
              </a:ext>
            </a:extLst>
          </p:cNvPr>
          <p:cNvSpPr txBox="1"/>
          <p:nvPr/>
        </p:nvSpPr>
        <p:spPr>
          <a:xfrm>
            <a:off x="7906424" y="4826150"/>
            <a:ext cx="1612044" cy="369332"/>
          </a:xfrm>
          <a:prstGeom prst="rect">
            <a:avLst/>
          </a:prstGeom>
          <a:noFill/>
        </p:spPr>
        <p:txBody>
          <a:bodyPr wrap="none" rtlCol="0">
            <a:spAutoFit/>
          </a:bodyPr>
          <a:lstStyle/>
          <a:p>
            <a:r>
              <a:rPr lang="en-GB" b="1" dirty="0">
                <a:solidFill>
                  <a:schemeClr val="bg1"/>
                </a:solidFill>
              </a:rPr>
              <a:t>HARDWARE</a:t>
            </a:r>
          </a:p>
        </p:txBody>
      </p:sp>
      <p:sp>
        <p:nvSpPr>
          <p:cNvPr id="15" name="TextBox 14">
            <a:extLst>
              <a:ext uri="{FF2B5EF4-FFF2-40B4-BE49-F238E27FC236}">
                <a16:creationId xmlns:a16="http://schemas.microsoft.com/office/drawing/2014/main" id="{EF4E1B3C-C118-4044-896C-6C8099376EC9}"/>
              </a:ext>
            </a:extLst>
          </p:cNvPr>
          <p:cNvSpPr txBox="1"/>
          <p:nvPr/>
        </p:nvSpPr>
        <p:spPr>
          <a:xfrm>
            <a:off x="7975225" y="4167445"/>
            <a:ext cx="1491883" cy="369332"/>
          </a:xfrm>
          <a:prstGeom prst="rect">
            <a:avLst/>
          </a:prstGeom>
          <a:noFill/>
        </p:spPr>
        <p:txBody>
          <a:bodyPr wrap="none" rtlCol="0">
            <a:spAutoFit/>
          </a:bodyPr>
          <a:lstStyle/>
          <a:p>
            <a:r>
              <a:rPr lang="en-GB" b="1" dirty="0">
                <a:solidFill>
                  <a:schemeClr val="bg1"/>
                </a:solidFill>
              </a:rPr>
              <a:t>FIRMWARE</a:t>
            </a:r>
          </a:p>
        </p:txBody>
      </p:sp>
      <p:sp>
        <p:nvSpPr>
          <p:cNvPr id="19" name="TextBox 18">
            <a:extLst>
              <a:ext uri="{FF2B5EF4-FFF2-40B4-BE49-F238E27FC236}">
                <a16:creationId xmlns:a16="http://schemas.microsoft.com/office/drawing/2014/main" id="{64FCF116-5806-46A2-93C7-1A6B0703512A}"/>
              </a:ext>
            </a:extLst>
          </p:cNvPr>
          <p:cNvSpPr txBox="1"/>
          <p:nvPr/>
        </p:nvSpPr>
        <p:spPr>
          <a:xfrm>
            <a:off x="381663" y="1957522"/>
            <a:ext cx="4579951" cy="3693319"/>
          </a:xfrm>
          <a:prstGeom prst="rect">
            <a:avLst/>
          </a:prstGeom>
          <a:noFill/>
        </p:spPr>
        <p:txBody>
          <a:bodyPr wrap="square" rtlCol="0">
            <a:spAutoFit/>
          </a:bodyPr>
          <a:lstStyle/>
          <a:p>
            <a:r>
              <a:rPr lang="en-GB" b="1" dirty="0"/>
              <a:t>Application</a:t>
            </a:r>
            <a:r>
              <a:rPr lang="en-GB" dirty="0"/>
              <a:t> – User initiated programs e.g.MS </a:t>
            </a:r>
            <a:r>
              <a:rPr lang="en-GB" dirty="0" err="1"/>
              <a:t>Powerpoint</a:t>
            </a:r>
            <a:endParaRPr lang="en-GB" dirty="0"/>
          </a:p>
          <a:p>
            <a:r>
              <a:rPr lang="en-GB" b="1" dirty="0"/>
              <a:t>Operating System (OS)</a:t>
            </a:r>
            <a:r>
              <a:rPr lang="en-GB" dirty="0"/>
              <a:t> – programs and services created to run the OS e.g. Windows</a:t>
            </a:r>
          </a:p>
          <a:p>
            <a:r>
              <a:rPr lang="en-GB" b="1" dirty="0"/>
              <a:t>Firmware</a:t>
            </a:r>
            <a:r>
              <a:rPr lang="en-GB" dirty="0"/>
              <a:t> – programs to control the hardware with the operating system e.g. BIOS</a:t>
            </a:r>
          </a:p>
          <a:p>
            <a:r>
              <a:rPr lang="en-GB" b="1" dirty="0"/>
              <a:t>Hardware</a:t>
            </a:r>
            <a:r>
              <a:rPr lang="en-GB" dirty="0"/>
              <a:t> – physical machinery that allows the computer to function e.g. Central Processing Unit (CPU)</a:t>
            </a:r>
          </a:p>
          <a:p>
            <a:endParaRPr lang="en-GB" dirty="0"/>
          </a:p>
          <a:p>
            <a:r>
              <a:rPr lang="en-GB" dirty="0"/>
              <a:t>Note: Computer has multiple versions of this stack to operate e.g. video controller is a computer within a computer.</a:t>
            </a:r>
          </a:p>
        </p:txBody>
      </p:sp>
      <p:sp>
        <p:nvSpPr>
          <p:cNvPr id="16" name="TextBox 15">
            <a:extLst>
              <a:ext uri="{FF2B5EF4-FFF2-40B4-BE49-F238E27FC236}">
                <a16:creationId xmlns:a16="http://schemas.microsoft.com/office/drawing/2014/main" id="{FA25739B-8963-4037-BB6F-81CD6DD80833}"/>
              </a:ext>
            </a:extLst>
          </p:cNvPr>
          <p:cNvSpPr txBox="1"/>
          <p:nvPr/>
        </p:nvSpPr>
        <p:spPr>
          <a:xfrm>
            <a:off x="7490124" y="3442790"/>
            <a:ext cx="2631874" cy="369332"/>
          </a:xfrm>
          <a:prstGeom prst="rect">
            <a:avLst/>
          </a:prstGeom>
          <a:noFill/>
        </p:spPr>
        <p:txBody>
          <a:bodyPr wrap="none" rtlCol="0">
            <a:spAutoFit/>
          </a:bodyPr>
          <a:lstStyle/>
          <a:p>
            <a:r>
              <a:rPr lang="en-GB" b="1" dirty="0">
                <a:solidFill>
                  <a:schemeClr val="bg1"/>
                </a:solidFill>
              </a:rPr>
              <a:t>OPERATING SYSTEM</a:t>
            </a:r>
          </a:p>
        </p:txBody>
      </p:sp>
      <p:sp>
        <p:nvSpPr>
          <p:cNvPr id="17" name="TextBox 16">
            <a:extLst>
              <a:ext uri="{FF2B5EF4-FFF2-40B4-BE49-F238E27FC236}">
                <a16:creationId xmlns:a16="http://schemas.microsoft.com/office/drawing/2014/main" id="{4957B95A-443B-4389-AC81-E20B1AC39EAD}"/>
              </a:ext>
            </a:extLst>
          </p:cNvPr>
          <p:cNvSpPr txBox="1"/>
          <p:nvPr/>
        </p:nvSpPr>
        <p:spPr>
          <a:xfrm>
            <a:off x="7819957" y="2767832"/>
            <a:ext cx="1856149" cy="369332"/>
          </a:xfrm>
          <a:prstGeom prst="rect">
            <a:avLst/>
          </a:prstGeom>
          <a:noFill/>
        </p:spPr>
        <p:txBody>
          <a:bodyPr wrap="none" rtlCol="0">
            <a:spAutoFit/>
          </a:bodyPr>
          <a:lstStyle/>
          <a:p>
            <a:r>
              <a:rPr lang="en-GB" b="1" dirty="0">
                <a:solidFill>
                  <a:schemeClr val="bg1"/>
                </a:solidFill>
              </a:rPr>
              <a:t>APPLICATION</a:t>
            </a:r>
          </a:p>
        </p:txBody>
      </p:sp>
    </p:spTree>
    <p:extLst>
      <p:ext uri="{BB962C8B-B14F-4D97-AF65-F5344CB8AC3E}">
        <p14:creationId xmlns:p14="http://schemas.microsoft.com/office/powerpoint/2010/main" val="302122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C90B7E-1C8C-4E36-81AE-F94658632C0C}"/>
              </a:ext>
            </a:extLst>
          </p:cNvPr>
          <p:cNvSpPr/>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CBB1EB32-3BD1-4F01-B0CB-3C38D07714E9}"/>
              </a:ext>
            </a:extLst>
          </p:cNvPr>
          <p:cNvPicPr>
            <a:picLocks noChangeAspect="1"/>
          </p:cNvPicPr>
          <p:nvPr/>
        </p:nvPicPr>
        <p:blipFill>
          <a:blip r:embed="rId2"/>
          <a:stretch>
            <a:fillRect/>
          </a:stretch>
        </p:blipFill>
        <p:spPr>
          <a:xfrm>
            <a:off x="5053263" y="1638015"/>
            <a:ext cx="6981572" cy="4291950"/>
          </a:xfrm>
          <a:prstGeom prst="rect">
            <a:avLst/>
          </a:prstGeom>
        </p:spPr>
      </p:pic>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a:xfrm>
            <a:off x="157163" y="263026"/>
            <a:ext cx="11877672" cy="1049235"/>
          </a:xfrm>
        </p:spPr>
        <p:txBody>
          <a:bodyPr/>
          <a:lstStyle/>
          <a:p>
            <a:r>
              <a:rPr lang="en-GB" dirty="0"/>
              <a:t>Potted history of virtualisation</a:t>
            </a:r>
          </a:p>
        </p:txBody>
      </p:sp>
      <p:sp>
        <p:nvSpPr>
          <p:cNvPr id="6" name="Rectangle 5">
            <a:extLst>
              <a:ext uri="{FF2B5EF4-FFF2-40B4-BE49-F238E27FC236}">
                <a16:creationId xmlns:a16="http://schemas.microsoft.com/office/drawing/2014/main" id="{E5642BA4-D254-4A47-9A70-83ADF362FC39}"/>
              </a:ext>
            </a:extLst>
          </p:cNvPr>
          <p:cNvSpPr/>
          <p:nvPr/>
        </p:nvSpPr>
        <p:spPr>
          <a:xfrm>
            <a:off x="638627" y="6335485"/>
            <a:ext cx="11001829" cy="369332"/>
          </a:xfrm>
          <a:prstGeom prst="rect">
            <a:avLst/>
          </a:prstGeom>
        </p:spPr>
        <p:txBody>
          <a:bodyPr wrap="square">
            <a:spAutoFit/>
          </a:bodyPr>
          <a:lstStyle/>
          <a:p>
            <a:r>
              <a:rPr lang="en-GB" dirty="0"/>
              <a:t>Source: IT FUEL: https://www.itfuel.com/blog/9/virtualisation-in-laymans-terms-for-the-smaller-organisation/</a:t>
            </a:r>
          </a:p>
        </p:txBody>
      </p:sp>
      <p:sp>
        <p:nvSpPr>
          <p:cNvPr id="7" name="Rectangle 6">
            <a:extLst>
              <a:ext uri="{FF2B5EF4-FFF2-40B4-BE49-F238E27FC236}">
                <a16:creationId xmlns:a16="http://schemas.microsoft.com/office/drawing/2014/main" id="{8175502E-9331-44E5-9DA6-274E19F6DC78}"/>
              </a:ext>
            </a:extLst>
          </p:cNvPr>
          <p:cNvSpPr/>
          <p:nvPr/>
        </p:nvSpPr>
        <p:spPr>
          <a:xfrm>
            <a:off x="399140" y="1001487"/>
            <a:ext cx="4814544" cy="5262979"/>
          </a:xfrm>
          <a:prstGeom prst="rect">
            <a:avLst/>
          </a:prstGeom>
        </p:spPr>
        <p:txBody>
          <a:bodyPr wrap="square">
            <a:spAutoFit/>
          </a:bodyPr>
          <a:lstStyle/>
          <a:p>
            <a:r>
              <a:rPr lang="en-GB" sz="2400" dirty="0"/>
              <a:t>Started in 1960s with the segregation of main frame computers (IBM VM Mainframe)</a:t>
            </a:r>
          </a:p>
          <a:p>
            <a:endParaRPr lang="en-GB" sz="2400" dirty="0"/>
          </a:p>
          <a:p>
            <a:r>
              <a:rPr lang="en-GB" sz="2400" dirty="0"/>
              <a:t>1980s – 1990s saw the introduction of multiple operating systems (OS) and the creation of client-server topology.</a:t>
            </a:r>
          </a:p>
          <a:p>
            <a:endParaRPr lang="en-GB" sz="2400" dirty="0"/>
          </a:p>
          <a:p>
            <a:r>
              <a:rPr lang="en-GB" sz="2400" dirty="0"/>
              <a:t>2000s virtualisation of client machines possible due to availability of x86 chips</a:t>
            </a:r>
          </a:p>
          <a:p>
            <a:endParaRPr lang="en-GB" sz="2400" dirty="0"/>
          </a:p>
          <a:p>
            <a:r>
              <a:rPr lang="en-GB" sz="2400" dirty="0"/>
              <a:t>Now cloud virtualisation</a:t>
            </a:r>
          </a:p>
        </p:txBody>
      </p:sp>
    </p:spTree>
    <p:extLst>
      <p:ext uri="{BB962C8B-B14F-4D97-AF65-F5344CB8AC3E}">
        <p14:creationId xmlns:p14="http://schemas.microsoft.com/office/powerpoint/2010/main" val="215070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B6C1-2186-4531-8537-43BF031F5BAB}"/>
              </a:ext>
            </a:extLst>
          </p:cNvPr>
          <p:cNvSpPr>
            <a:spLocks noGrp="1"/>
          </p:cNvSpPr>
          <p:nvPr>
            <p:ph type="title"/>
          </p:nvPr>
        </p:nvSpPr>
        <p:spPr/>
        <p:txBody>
          <a:bodyPr/>
          <a:lstStyle/>
          <a:p>
            <a:r>
              <a:rPr lang="en-GB" dirty="0"/>
              <a:t>Virtualisation not just dev Playgrounds</a:t>
            </a:r>
            <a:br>
              <a:rPr lang="en-GB" dirty="0"/>
            </a:br>
            <a:r>
              <a:rPr lang="en-GB" dirty="0"/>
              <a:t>TYPE 1, TYPE II and </a:t>
            </a:r>
            <a:r>
              <a:rPr lang="en-GB" dirty="0" err="1"/>
              <a:t>HYPervisor</a:t>
            </a:r>
            <a:endParaRPr lang="en-GB" dirty="0"/>
          </a:p>
        </p:txBody>
      </p:sp>
      <p:pic>
        <p:nvPicPr>
          <p:cNvPr id="4" name="Picture 3" descr="A screenshot of a cell phone&#10;&#10;Description automatically generated">
            <a:extLst>
              <a:ext uri="{FF2B5EF4-FFF2-40B4-BE49-F238E27FC236}">
                <a16:creationId xmlns:a16="http://schemas.microsoft.com/office/drawing/2014/main" id="{1C5E8A4C-F32A-4070-96E6-619558A2A525}"/>
              </a:ext>
            </a:extLst>
          </p:cNvPr>
          <p:cNvPicPr>
            <a:picLocks noChangeAspect="1"/>
          </p:cNvPicPr>
          <p:nvPr/>
        </p:nvPicPr>
        <p:blipFill>
          <a:blip r:embed="rId3"/>
          <a:stretch>
            <a:fillRect/>
          </a:stretch>
        </p:blipFill>
        <p:spPr>
          <a:xfrm>
            <a:off x="6397039" y="814280"/>
            <a:ext cx="5637797" cy="4893608"/>
          </a:xfrm>
          <a:prstGeom prst="rect">
            <a:avLst/>
          </a:prstGeom>
        </p:spPr>
      </p:pic>
      <p:sp>
        <p:nvSpPr>
          <p:cNvPr id="5" name="Rectangle 4">
            <a:extLst>
              <a:ext uri="{FF2B5EF4-FFF2-40B4-BE49-F238E27FC236}">
                <a16:creationId xmlns:a16="http://schemas.microsoft.com/office/drawing/2014/main" id="{6F8E9394-4CE1-4147-8D53-7435ECFC2126}"/>
              </a:ext>
            </a:extLst>
          </p:cNvPr>
          <p:cNvSpPr/>
          <p:nvPr/>
        </p:nvSpPr>
        <p:spPr>
          <a:xfrm>
            <a:off x="5646821" y="6148018"/>
            <a:ext cx="6545179" cy="584775"/>
          </a:xfrm>
          <a:prstGeom prst="rect">
            <a:avLst/>
          </a:prstGeom>
        </p:spPr>
        <p:txBody>
          <a:bodyPr wrap="square">
            <a:spAutoFit/>
          </a:bodyPr>
          <a:lstStyle/>
          <a:p>
            <a:r>
              <a:rPr lang="en-GB" sz="1600" dirty="0">
                <a:solidFill>
                  <a:schemeClr val="bg1"/>
                </a:solidFill>
              </a:rPr>
              <a:t>Source: Server Watch, Nov 2018, https://www.serverwatch.com/server-trends/guide-to-hypervisors.html</a:t>
            </a:r>
          </a:p>
        </p:txBody>
      </p:sp>
      <p:sp>
        <p:nvSpPr>
          <p:cNvPr id="7" name="Rectangle 6">
            <a:extLst>
              <a:ext uri="{FF2B5EF4-FFF2-40B4-BE49-F238E27FC236}">
                <a16:creationId xmlns:a16="http://schemas.microsoft.com/office/drawing/2014/main" id="{6B5159DA-A644-4CB8-A188-8064D43EC37D}"/>
              </a:ext>
            </a:extLst>
          </p:cNvPr>
          <p:cNvSpPr/>
          <p:nvPr/>
        </p:nvSpPr>
        <p:spPr>
          <a:xfrm>
            <a:off x="318928" y="1469814"/>
            <a:ext cx="5476033" cy="4524315"/>
          </a:xfrm>
          <a:prstGeom prst="rect">
            <a:avLst/>
          </a:prstGeom>
        </p:spPr>
        <p:txBody>
          <a:bodyPr wrap="square">
            <a:spAutoFit/>
          </a:bodyPr>
          <a:lstStyle/>
          <a:p>
            <a:r>
              <a:rPr lang="en-GB" sz="2400" dirty="0"/>
              <a:t>Two types of virtualisation</a:t>
            </a:r>
          </a:p>
          <a:p>
            <a:r>
              <a:rPr lang="en-GB" sz="2400" dirty="0"/>
              <a:t>Both controlled by a HYPERVISOR</a:t>
            </a:r>
          </a:p>
          <a:p>
            <a:endParaRPr lang="en-GB" sz="2400" dirty="0"/>
          </a:p>
          <a:p>
            <a:r>
              <a:rPr lang="en-GB" sz="2400" dirty="0"/>
              <a:t>I – Native or Bare Metal</a:t>
            </a:r>
          </a:p>
          <a:p>
            <a:r>
              <a:rPr lang="en-GB" sz="2400" dirty="0"/>
              <a:t>Hypervisor divides hardware up into virtual machines</a:t>
            </a:r>
          </a:p>
          <a:p>
            <a:r>
              <a:rPr lang="en-GB" sz="2400" dirty="0"/>
              <a:t>Server virtualisation and IaaS</a:t>
            </a:r>
          </a:p>
          <a:p>
            <a:endParaRPr lang="en-GB" sz="2400" dirty="0"/>
          </a:p>
          <a:p>
            <a:r>
              <a:rPr lang="en-GB" sz="2400" dirty="0"/>
              <a:t>II – Hosted or Host Guest</a:t>
            </a:r>
          </a:p>
          <a:p>
            <a:r>
              <a:rPr lang="en-GB" sz="2400" dirty="0"/>
              <a:t>Hypervisor divides hosted OS into Guest VMs. </a:t>
            </a:r>
          </a:p>
          <a:p>
            <a:r>
              <a:rPr lang="en-GB" sz="2400" dirty="0"/>
              <a:t>Developer virtualisation</a:t>
            </a:r>
          </a:p>
        </p:txBody>
      </p:sp>
    </p:spTree>
    <p:extLst>
      <p:ext uri="{BB962C8B-B14F-4D97-AF65-F5344CB8AC3E}">
        <p14:creationId xmlns:p14="http://schemas.microsoft.com/office/powerpoint/2010/main" val="22423086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WebA0E5</Template>
  <TotalTime>18178</TotalTime>
  <Words>755</Words>
  <Application>Microsoft Office PowerPoint</Application>
  <PresentationFormat>Widescreen</PresentationFormat>
  <Paragraphs>123</Paragraphs>
  <Slides>18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Gallery</vt:lpstr>
      <vt:lpstr>LSDG – V&amp;C Vrtualisation &amp; CONTAINiSAtion</vt:lpstr>
      <vt:lpstr>AGENDA</vt:lpstr>
      <vt:lpstr>Thank you</vt:lpstr>
      <vt:lpstr>PowerPoint Presentation</vt:lpstr>
      <vt:lpstr>PowerPoint Presentation</vt:lpstr>
      <vt:lpstr>Developer:  MULTIPLE OPERATING SYSTEMS to Play on</vt:lpstr>
      <vt:lpstr>Basic computer terminology </vt:lpstr>
      <vt:lpstr>Potted history of virtualisation</vt:lpstr>
      <vt:lpstr>Virtualisation not just dev Playgrounds TYPE 1, TYPE II and HYPervisor</vt:lpstr>
      <vt:lpstr>Example: Linux (ubuntu) on Windows</vt:lpstr>
      <vt:lpstr>Real world example – DARREN LUCAS WINDOWS host, Linux Guest – Firmware upgrade</vt:lpstr>
      <vt:lpstr>PowerPoint Presentation</vt:lpstr>
      <vt:lpstr>Why would containers be helpful to a developer?</vt:lpstr>
      <vt:lpstr>What is a container?</vt:lpstr>
      <vt:lpstr>Real world DEMO on DOCKER CONTAINER DAFYDD REES </vt:lpstr>
      <vt:lpstr>Bit More DETAIL</vt:lpstr>
      <vt:lpstr>Thank you</vt:lpstr>
      <vt:lpstr>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LONDON Software Development Group</dc:title>
  <dc:creator>John McGinty</dc:creator>
  <cp:lastModifiedBy>John McGinty</cp:lastModifiedBy>
  <cp:revision>188</cp:revision>
  <cp:lastPrinted>2019-06-16T09:34:22Z</cp:lastPrinted>
  <dcterms:created xsi:type="dcterms:W3CDTF">2019-06-08T10:36:46Z</dcterms:created>
  <dcterms:modified xsi:type="dcterms:W3CDTF">2019-07-24T16:22:10Z</dcterms:modified>
</cp:coreProperties>
</file>